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mp4" ContentType="video/mp4"/>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5"/>
  </p:notesMasterIdLst>
  <p:handoutMasterIdLst>
    <p:handoutMasterId r:id="rId46"/>
  </p:handoutMasterIdLst>
  <p:sldIdLst>
    <p:sldId id="729" r:id="rId2"/>
    <p:sldId id="661" r:id="rId3"/>
    <p:sldId id="731" r:id="rId4"/>
    <p:sldId id="757" r:id="rId5"/>
    <p:sldId id="660" r:id="rId6"/>
    <p:sldId id="662" r:id="rId7"/>
    <p:sldId id="694" r:id="rId8"/>
    <p:sldId id="748" r:id="rId9"/>
    <p:sldId id="733" r:id="rId10"/>
    <p:sldId id="741" r:id="rId11"/>
    <p:sldId id="742" r:id="rId12"/>
    <p:sldId id="734" r:id="rId13"/>
    <p:sldId id="743" r:id="rId14"/>
    <p:sldId id="667" r:id="rId15"/>
    <p:sldId id="716" r:id="rId16"/>
    <p:sldId id="717" r:id="rId17"/>
    <p:sldId id="744" r:id="rId18"/>
    <p:sldId id="735" r:id="rId19"/>
    <p:sldId id="749" r:id="rId20"/>
    <p:sldId id="746" r:id="rId21"/>
    <p:sldId id="758" r:id="rId22"/>
    <p:sldId id="759" r:id="rId23"/>
    <p:sldId id="736" r:id="rId24"/>
    <p:sldId id="648" r:id="rId25"/>
    <p:sldId id="752" r:id="rId26"/>
    <p:sldId id="760" r:id="rId27"/>
    <p:sldId id="762" r:id="rId28"/>
    <p:sldId id="751" r:id="rId29"/>
    <p:sldId id="649" r:id="rId30"/>
    <p:sldId id="682" r:id="rId31"/>
    <p:sldId id="763" r:id="rId32"/>
    <p:sldId id="715" r:id="rId33"/>
    <p:sldId id="764" r:id="rId34"/>
    <p:sldId id="765" r:id="rId35"/>
    <p:sldId id="766" r:id="rId36"/>
    <p:sldId id="745" r:id="rId37"/>
    <p:sldId id="737" r:id="rId38"/>
    <p:sldId id="738" r:id="rId39"/>
    <p:sldId id="723" r:id="rId40"/>
    <p:sldId id="747" r:id="rId41"/>
    <p:sldId id="727" r:id="rId42"/>
    <p:sldId id="714" r:id="rId43"/>
    <p:sldId id="720" r:id="rId44"/>
  </p:sldIdLst>
  <p:sldSz cx="12192000" cy="6858000"/>
  <p:notesSz cx="7315200" cy="9601200"/>
  <p:custDataLst>
    <p:tags r:id="rId4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FF9999"/>
    <a:srgbClr val="CCECFF"/>
    <a:srgbClr val="C39BE1"/>
    <a:srgbClr val="C198E0"/>
    <a:srgbClr val="0066CC"/>
    <a:srgbClr val="BD92DE"/>
    <a:srgbClr val="BEE395"/>
    <a:srgbClr val="3399FF"/>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0" autoAdjust="0"/>
    <p:restoredTop sz="80448" autoAdjust="0"/>
  </p:normalViewPr>
  <p:slideViewPr>
    <p:cSldViewPr>
      <p:cViewPr varScale="1">
        <p:scale>
          <a:sx n="88" d="100"/>
          <a:sy n="88" d="100"/>
        </p:scale>
        <p:origin x="87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tags" Target="tags/tag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as before but interweave</a:t>
            </a:r>
            <a:r>
              <a:rPr lang="en-US" baseline="0" dirty="0" smtClean="0"/>
              <a:t> other player’s possible actions.  Only difference is who chooses what happens.  Can’t just take the maximum anymore.</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12</a:t>
            </a:fld>
            <a:endParaRPr lang="en-US"/>
          </a:p>
        </p:txBody>
      </p:sp>
    </p:spTree>
    <p:extLst>
      <p:ext uri="{BB962C8B-B14F-4D97-AF65-F5344CB8AC3E}">
        <p14:creationId xmlns:p14="http://schemas.microsoft.com/office/powerpoint/2010/main" val="3924518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value?  Now</a:t>
            </a:r>
            <a:r>
              <a:rPr lang="en-US" baseline="0" dirty="0" smtClean="0"/>
              <a:t> it’s the best thing we can achieve, allowing the adversary to play well as well.  Assume the adversary plays to hurt you!</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13</a:t>
            </a:fld>
            <a:endParaRPr lang="en-US"/>
          </a:p>
        </p:txBody>
      </p:sp>
    </p:spTree>
    <p:extLst>
      <p:ext uri="{BB962C8B-B14F-4D97-AF65-F5344CB8AC3E}">
        <p14:creationId xmlns:p14="http://schemas.microsoft.com/office/powerpoint/2010/main" val="2712938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14</a:t>
            </a:fld>
            <a:endParaRPr lang="en-US" smtClean="0">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Can do the computation, value of root is zero (you</a:t>
            </a:r>
            <a:r>
              <a:rPr lang="en-US" baseline="0" dirty="0" smtClean="0">
                <a:latin typeface="Arial" charset="0"/>
              </a:rPr>
              <a:t> probably know this from experience).  No matter what, we know the value of the root is one of these three values: -1, 0, +1.  No averaging or anything.</a:t>
            </a:r>
            <a:endParaRPr lang="en-US" dirty="0" smtClean="0">
              <a:latin typeface="Arial" charset="0"/>
            </a:endParaRPr>
          </a:p>
        </p:txBody>
      </p:sp>
    </p:spTree>
    <p:extLst>
      <p:ext uri="{BB962C8B-B14F-4D97-AF65-F5344CB8AC3E}">
        <p14:creationId xmlns:p14="http://schemas.microsoft.com/office/powerpoint/2010/main" val="1461534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15</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Pretty</a:t>
            </a:r>
            <a:r>
              <a:rPr lang="en-US" baseline="0" dirty="0" smtClean="0">
                <a:latin typeface="Arial" charset="0"/>
              </a:rPr>
              <a:t> simple algorithm: pick an action with highest </a:t>
            </a:r>
            <a:r>
              <a:rPr lang="en-US" baseline="0" dirty="0" err="1" smtClean="0">
                <a:latin typeface="Arial" charset="0"/>
              </a:rPr>
              <a:t>minimax</a:t>
            </a:r>
            <a:r>
              <a:rPr lang="en-US" baseline="0" dirty="0" smtClean="0">
                <a:latin typeface="Arial" charset="0"/>
              </a:rPr>
              <a:t> value.  Compute them recursively.</a:t>
            </a:r>
            <a:endParaRPr lang="en-US" dirty="0" smtClean="0">
              <a:latin typeface="Arial" charset="0"/>
            </a:endParaRPr>
          </a:p>
        </p:txBody>
      </p:sp>
    </p:spTree>
    <p:extLst>
      <p:ext uri="{BB962C8B-B14F-4D97-AF65-F5344CB8AC3E}">
        <p14:creationId xmlns:p14="http://schemas.microsoft.com/office/powerpoint/2010/main" val="108877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Pretty simple implementation.</a:t>
            </a:r>
            <a:r>
              <a:rPr lang="en-US" baseline="0" dirty="0" smtClean="0">
                <a:latin typeface="Arial" charset="0"/>
              </a:rPr>
              <a:t>  Mutual recursion.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16</a:t>
            </a:fld>
            <a:endParaRPr lang="en-US" smtClean="0">
              <a:latin typeface="Arial" charset="0"/>
            </a:endParaRPr>
          </a:p>
        </p:txBody>
      </p:sp>
    </p:spTree>
    <p:extLst>
      <p:ext uri="{BB962C8B-B14F-4D97-AF65-F5344CB8AC3E}">
        <p14:creationId xmlns:p14="http://schemas.microsoft.com/office/powerpoint/2010/main" val="309890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Can be useful for programming:</a:t>
            </a:r>
            <a:r>
              <a:rPr lang="en-US" baseline="0" dirty="0" smtClean="0">
                <a:latin typeface="Arial" charset="0"/>
              </a:rPr>
              <a:t> let the state have a value and compute it in various ways.  </a:t>
            </a:r>
            <a:r>
              <a:rPr lang="en-US" dirty="0"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17</a:t>
            </a:fld>
            <a:endParaRPr lang="en-US" smtClean="0">
              <a:latin typeface="Arial" charset="0"/>
            </a:endParaRPr>
          </a:p>
        </p:txBody>
      </p:sp>
    </p:spTree>
    <p:extLst>
      <p:ext uri="{BB962C8B-B14F-4D97-AF65-F5344CB8AC3E}">
        <p14:creationId xmlns:p14="http://schemas.microsoft.com/office/powerpoint/2010/main" val="679705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18</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1344097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like DFS.</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19</a:t>
            </a:fld>
            <a:endParaRPr lang="en-US"/>
          </a:p>
        </p:txBody>
      </p:sp>
    </p:spTree>
    <p:extLst>
      <p:ext uri="{BB962C8B-B14F-4D97-AF65-F5344CB8AC3E}">
        <p14:creationId xmlns:p14="http://schemas.microsoft.com/office/powerpoint/2010/main" val="1149560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20</a:t>
            </a:fld>
            <a:endParaRPr lang="en-US"/>
          </a:p>
        </p:txBody>
      </p:sp>
    </p:spTree>
    <p:extLst>
      <p:ext uri="{BB962C8B-B14F-4D97-AF65-F5344CB8AC3E}">
        <p14:creationId xmlns:p14="http://schemas.microsoft.com/office/powerpoint/2010/main" val="1683757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agents treated</a:t>
            </a:r>
            <a:r>
              <a:rPr lang="en-US" baseline="0" dirty="0" smtClean="0"/>
              <a:t> as min players gives coordination between agents!</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34</a:t>
            </a:fld>
            <a:endParaRPr lang="en-US"/>
          </a:p>
        </p:txBody>
      </p:sp>
    </p:spTree>
    <p:extLst>
      <p:ext uri="{BB962C8B-B14F-4D97-AF65-F5344CB8AC3E}">
        <p14:creationId xmlns:p14="http://schemas.microsoft.com/office/powerpoint/2010/main" val="1687587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2</a:t>
            </a:fld>
            <a:endParaRPr lang="en-US" smtClean="0">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736708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37</a:t>
            </a:fld>
            <a:endParaRPr lang="en-US" smtClean="0">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1287322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38</a:t>
            </a:fld>
            <a:endParaRPr lang="en-US" smtClean="0">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128707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39</a:t>
            </a:fld>
            <a:endParaRPr lang="en-US" smtClean="0">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665978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40</a:t>
            </a:fld>
            <a:endParaRPr lang="en-US" smtClean="0">
              <a:latin typeface="Arial" charset="0"/>
            </a:endParaRPr>
          </a:p>
        </p:txBody>
      </p:sp>
    </p:spTree>
    <p:extLst>
      <p:ext uri="{BB962C8B-B14F-4D97-AF65-F5344CB8AC3E}">
        <p14:creationId xmlns:p14="http://schemas.microsoft.com/office/powerpoint/2010/main" val="419461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41</a:t>
            </a:fld>
            <a:endParaRPr lang="en-US" smtClean="0">
              <a:latin typeface="Arial" charset="0"/>
            </a:endParaRPr>
          </a:p>
        </p:txBody>
      </p:sp>
    </p:spTree>
    <p:extLst>
      <p:ext uri="{BB962C8B-B14F-4D97-AF65-F5344CB8AC3E}">
        <p14:creationId xmlns:p14="http://schemas.microsoft.com/office/powerpoint/2010/main" val="1236218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a:t>
            </a:r>
            <a:r>
              <a:rPr lang="en-US" baseline="0" dirty="0" smtClean="0"/>
              <a:t> of the class: general-purpose code to adapt and react appropriately in new situations.</a:t>
            </a:r>
          </a:p>
          <a:p>
            <a:endParaRPr lang="en-US" baseline="0" dirty="0" smtClean="0"/>
          </a:p>
          <a:p>
            <a:r>
              <a:rPr lang="en-US" baseline="0" dirty="0" smtClean="0"/>
              <a:t>What is </a:t>
            </a:r>
            <a:r>
              <a:rPr lang="en-US" baseline="0" dirty="0" err="1" smtClean="0"/>
              <a:t>pacman</a:t>
            </a:r>
            <a:r>
              <a:rPr lang="en-US" baseline="0" dirty="0" smtClean="0"/>
              <a:t> doing?</a:t>
            </a:r>
          </a:p>
          <a:p>
            <a:endParaRPr lang="en-US" baseline="0" dirty="0" smtClean="0"/>
          </a:p>
          <a:p>
            <a:r>
              <a:rPr lang="en-US" baseline="0" dirty="0" smtClean="0"/>
              <a:t>Avoid rules!  Fragile, lots of code, may not generalize.</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3</a:t>
            </a:fld>
            <a:endParaRPr lang="en-US"/>
          </a:p>
        </p:txBody>
      </p:sp>
    </p:spTree>
    <p:extLst>
      <p:ext uri="{BB962C8B-B14F-4D97-AF65-F5344CB8AC3E}">
        <p14:creationId xmlns:p14="http://schemas.microsoft.com/office/powerpoint/2010/main" val="4007700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but</a:t>
            </a:r>
            <a:r>
              <a:rPr lang="en-US" baseline="0" dirty="0" smtClean="0"/>
              <a:t> you’re not the only person in the environment</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5</a:t>
            </a:fld>
            <a:endParaRPr lang="en-US"/>
          </a:p>
        </p:txBody>
      </p:sp>
    </p:spTree>
    <p:extLst>
      <p:ext uri="{BB962C8B-B14F-4D97-AF65-F5344CB8AC3E}">
        <p14:creationId xmlns:p14="http://schemas.microsoft.com/office/powerpoint/2010/main" val="492333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6</a:t>
            </a:fld>
            <a:endParaRPr lang="en-US" smtClean="0">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Only certain</a:t>
            </a:r>
            <a:r>
              <a:rPr lang="en-US" baseline="0" dirty="0" smtClean="0">
                <a:latin typeface="Arial" charset="0"/>
              </a:rPr>
              <a:t> types of games: n</a:t>
            </a:r>
            <a:r>
              <a:rPr lang="en-US" dirty="0" smtClean="0">
                <a:latin typeface="Arial" charset="0"/>
              </a:rPr>
              <a:t>o poker</a:t>
            </a:r>
            <a:r>
              <a:rPr lang="en-US" baseline="0" dirty="0" smtClean="0">
                <a:latin typeface="Arial" charset="0"/>
              </a:rPr>
              <a:t> (imperfect information) no </a:t>
            </a:r>
            <a:r>
              <a:rPr lang="en-US" baseline="0" dirty="0" err="1" smtClean="0">
                <a:latin typeface="Arial" charset="0"/>
              </a:rPr>
              <a:t>starcraft</a:t>
            </a:r>
            <a:r>
              <a:rPr lang="en-US" baseline="0" dirty="0" smtClean="0">
                <a:latin typeface="Arial" charset="0"/>
              </a:rPr>
              <a:t> (also imperfect information), only two players, zero-sum, deterministic.</a:t>
            </a:r>
          </a:p>
          <a:p>
            <a:pPr eaLnBrk="1" hangingPunct="1"/>
            <a:endParaRPr lang="en-US" baseline="0" dirty="0" smtClean="0">
              <a:latin typeface="Arial" charset="0"/>
            </a:endParaRPr>
          </a:p>
          <a:p>
            <a:pPr eaLnBrk="1" hangingPunct="1"/>
            <a:r>
              <a:rPr lang="en-US" baseline="0" dirty="0" smtClean="0">
                <a:latin typeface="Arial" charset="0"/>
              </a:rPr>
              <a:t>Different from search: can’t make a plan.  Instead, policy tells you to do in each state: input state, output action (move).</a:t>
            </a:r>
            <a:endParaRPr lang="en-US" dirty="0" smtClean="0">
              <a:latin typeface="Arial" charset="0"/>
            </a:endParaRPr>
          </a:p>
        </p:txBody>
      </p:sp>
    </p:spTree>
    <p:extLst>
      <p:ext uri="{BB962C8B-B14F-4D97-AF65-F5344CB8AC3E}">
        <p14:creationId xmlns:p14="http://schemas.microsoft.com/office/powerpoint/2010/main" val="210949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a:t>
            </a:r>
            <a:r>
              <a:rPr lang="en-US" baseline="0" dirty="0" smtClean="0"/>
              <a:t> of ways to formalize games.</a:t>
            </a:r>
          </a:p>
          <a:p>
            <a:endParaRPr lang="en-US" baseline="0" dirty="0" smtClean="0"/>
          </a:p>
          <a:p>
            <a:r>
              <a:rPr lang="en-US" baseline="0" dirty="0" smtClean="0"/>
              <a:t>Transition function is like successor function.</a:t>
            </a:r>
          </a:p>
          <a:p>
            <a:endParaRPr lang="en-US" baseline="0" dirty="0" smtClean="0"/>
          </a:p>
          <a:p>
            <a:r>
              <a:rPr lang="en-US" baseline="0" dirty="0" smtClean="0"/>
              <a:t>Terminal test is like the goal test.</a:t>
            </a:r>
          </a:p>
          <a:p>
            <a:endParaRPr lang="en-US" baseline="0" dirty="0" smtClean="0"/>
          </a:p>
          <a:p>
            <a:r>
              <a:rPr lang="en-US" baseline="0" dirty="0" smtClean="0"/>
              <a:t>Terminal utilities tells us how good each possible ending state is.</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7</a:t>
            </a:fld>
            <a:endParaRPr lang="en-US"/>
          </a:p>
        </p:txBody>
      </p:sp>
    </p:spTree>
    <p:extLst>
      <p:ext uri="{BB962C8B-B14F-4D97-AF65-F5344CB8AC3E}">
        <p14:creationId xmlns:p14="http://schemas.microsoft.com/office/powerpoint/2010/main" val="2297268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Zero-sum games: if one player</a:t>
            </a:r>
            <a:r>
              <a:rPr lang="en-US" baseline="0" dirty="0" smtClean="0"/>
              <a:t> likes an ending state, the other hates it.</a:t>
            </a:r>
          </a:p>
          <a:p>
            <a:endParaRPr lang="en-US" baseline="0" dirty="0" smtClean="0"/>
          </a:p>
          <a:p>
            <a:r>
              <a:rPr lang="en-US" baseline="0" dirty="0" smtClean="0"/>
              <a:t>We don’t have to consider the players separately.  We can just have one function: red player maximizes, blue player minimizes.</a:t>
            </a:r>
          </a:p>
          <a:p>
            <a:endParaRPr lang="en-US" baseline="0" dirty="0" smtClean="0"/>
          </a:p>
          <a:p>
            <a:r>
              <a:rPr lang="en-US" baseline="0" dirty="0" smtClean="0"/>
              <a:t>Not quite true in general.  People could have different utilities, which could agree or disagree, which could lead to all kinds of behavior.</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8</a:t>
            </a:fld>
            <a:endParaRPr lang="en-US"/>
          </a:p>
        </p:txBody>
      </p:sp>
    </p:spTree>
    <p:extLst>
      <p:ext uri="{BB962C8B-B14F-4D97-AF65-F5344CB8AC3E}">
        <p14:creationId xmlns:p14="http://schemas.microsoft.com/office/powerpoint/2010/main" val="416860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a:t>
            </a:r>
            <a:r>
              <a:rPr lang="en-US" baseline="0" dirty="0" smtClean="0"/>
              <a:t> about consequences of actions.  Instead of only thinking about your actions, you have to imagine what the other player will do as well.</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9</a:t>
            </a:fld>
            <a:endParaRPr lang="en-US"/>
          </a:p>
        </p:txBody>
      </p:sp>
    </p:spTree>
    <p:extLst>
      <p:ext uri="{BB962C8B-B14F-4D97-AF65-F5344CB8AC3E}">
        <p14:creationId xmlns:p14="http://schemas.microsoft.com/office/powerpoint/2010/main" val="237604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Computationally?  Imagine</a:t>
            </a:r>
            <a:r>
              <a:rPr lang="en-US" baseline="0" dirty="0" smtClean="0"/>
              <a:t> a search tree.  Add a score to outcomes.  In single-player case, can pick out any one you want and plan for it.</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10</a:t>
            </a:fld>
            <a:endParaRPr lang="en-US"/>
          </a:p>
        </p:txBody>
      </p:sp>
    </p:spTree>
    <p:extLst>
      <p:ext uri="{BB962C8B-B14F-4D97-AF65-F5344CB8AC3E}">
        <p14:creationId xmlns:p14="http://schemas.microsoft.com/office/powerpoint/2010/main" val="215960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tags" Target="../tags/tag2.xml"/><Relationship Id="rId2"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2.png"/><Relationship Id="rId10" Type="http://schemas.openxmlformats.org/officeDocument/2006/relationships/image" Target="../media/image15.png"/><Relationship Id="rId1" Type="http://schemas.openxmlformats.org/officeDocument/2006/relationships/tags" Target="../tags/tag4.xml"/><Relationship Id="rId2"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tags" Target="../tags/tag7.xml"/><Relationship Id="rId2" Type="http://schemas.openxmlformats.org/officeDocument/2006/relationships/tags" Target="../tags/tag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2.mp4"/><Relationship Id="rId2" Type="http://schemas.openxmlformats.org/officeDocument/2006/relationships/video" Target="../media/media2.mp4"/></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3.mp4"/><Relationship Id="rId2" Type="http://schemas.openxmlformats.org/officeDocument/2006/relationships/video" Target="../media/media3.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4.mp4"/><Relationship Id="rId2" Type="http://schemas.openxmlformats.org/officeDocument/2006/relationships/video" Target="../media/media4.mp4"/></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5.mp4"/><Relationship Id="rId2" Type="http://schemas.openxmlformats.org/officeDocument/2006/relationships/video" Target="../media/media5.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wmf"/><Relationship Id="rId5" Type="http://schemas.openxmlformats.org/officeDocument/2006/relationships/image" Target="../media/image28.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oleObject" Target="../embeddings/oleObject2.bin"/><Relationship Id="rId5" Type="http://schemas.openxmlformats.org/officeDocument/2006/relationships/image" Target="../media/image29.png"/><Relationship Id="rId6" Type="http://schemas.openxmlformats.org/officeDocument/2006/relationships/oleObject" Target="../embeddings/oleObject3.bin"/><Relationship Id="rId7" Type="http://schemas.openxmlformats.org/officeDocument/2006/relationships/oleObject" Target="../embeddings/oleObject4.bin"/><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6.mp4"/><Relationship Id="rId2" Type="http://schemas.openxmlformats.org/officeDocument/2006/relationships/video" Target="../media/media6.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7.mp4"/><Relationship Id="rId2" Type="http://schemas.openxmlformats.org/officeDocument/2006/relationships/video" Target="../media/media7.mp4"/></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4.png"/><Relationship Id="rId1" Type="http://schemas.microsoft.com/office/2007/relationships/media" Target="../media/media8.mp4"/><Relationship Id="rId2" Type="http://schemas.openxmlformats.org/officeDocument/2006/relationships/video" Target="../media/media8.mp4"/></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9.mp4"/><Relationship Id="rId2" Type="http://schemas.openxmlformats.org/officeDocument/2006/relationships/video" Target="../media/media9.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smtClean="0"/>
              <a:t>CSE 511A: Introduction to Artificial Intelligence</a:t>
            </a:r>
            <a:br>
              <a:rPr lang="en-US" dirty="0" smtClean="0"/>
            </a:br>
            <a:endParaRPr lang="en-US" sz="3600" dirty="0" smtClean="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dirty="0" smtClean="0"/>
              <a:t>Adversarial Search</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5125" name="Text Box 8"/>
          <p:cNvSpPr txBox="1">
            <a:spLocks noChangeArrowheads="1"/>
          </p:cNvSpPr>
          <p:nvPr/>
        </p:nvSpPr>
        <p:spPr bwMode="auto">
          <a:xfrm>
            <a:off x="76200" y="5511229"/>
            <a:ext cx="12192000" cy="584771"/>
          </a:xfrm>
          <a:prstGeom prst="rect">
            <a:avLst/>
          </a:prstGeom>
          <a:noFill/>
          <a:ln w="9525">
            <a:noFill/>
            <a:miter lim="800000"/>
            <a:headEnd/>
            <a:tailEnd/>
          </a:ln>
        </p:spPr>
        <p:txBody>
          <a:bodyPr wrap="square" lIns="91432" tIns="45718" rIns="91432" bIns="45718">
            <a:spAutoFit/>
          </a:bodyPr>
          <a:lstStyle/>
          <a:p>
            <a:pPr algn="ctr">
              <a:spcBef>
                <a:spcPts val="0"/>
              </a:spcBef>
            </a:pPr>
            <a:r>
              <a:rPr lang="en-US" sz="1600" dirty="0" smtClean="0">
                <a:solidFill>
                  <a:schemeClr val="bg1"/>
                </a:solidFill>
                <a:latin typeface="Calibri"/>
                <a:cs typeface="Calibri"/>
              </a:rPr>
              <a:t>Instructor: Roman Garnett</a:t>
            </a:r>
          </a:p>
          <a:p>
            <a:pPr algn="ctr">
              <a:spcBef>
                <a:spcPts val="0"/>
              </a:spcBef>
            </a:pPr>
            <a:r>
              <a:rPr lang="en-US" sz="1600" dirty="0" smtClean="0">
                <a:solidFill>
                  <a:schemeClr val="bg1"/>
                </a:solidFill>
                <a:latin typeface="Calibri"/>
                <a:cs typeface="Calibri"/>
              </a:rPr>
              <a:t>Washington University in St. Louis</a:t>
            </a:r>
          </a:p>
        </p:txBody>
      </p:sp>
      <p:sp>
        <p:nvSpPr>
          <p:cNvPr id="7" name="Text Box 8"/>
          <p:cNvSpPr txBox="1">
            <a:spLocks noChangeArrowheads="1"/>
          </p:cNvSpPr>
          <p:nvPr/>
        </p:nvSpPr>
        <p:spPr bwMode="auto">
          <a:xfrm>
            <a:off x="0" y="6511753"/>
            <a:ext cx="12192000" cy="284691"/>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smtClean="0">
                <a:latin typeface="Calibri" pitchFamily="34" charset="0"/>
              </a:rPr>
              <a:t>2</a:t>
            </a:r>
            <a:endParaRPr lang="en-US" sz="2400" dirty="0">
              <a:latin typeface="Calibri" pitchFamily="34" charset="0"/>
            </a:endParaRP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smtClean="0">
                <a:latin typeface="Calibri" pitchFamily="34" charset="0"/>
              </a:rPr>
              <a:t>0</a:t>
            </a:r>
            <a:endParaRPr lang="en-US" sz="2400" dirty="0">
              <a:latin typeface="Calibri" pitchFamily="34" charset="0"/>
            </a:endParaRP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smtClean="0">
                <a:latin typeface="Calibri" pitchFamily="34" charset="0"/>
              </a:rPr>
              <a:t>2</a:t>
            </a:r>
            <a:endParaRPr lang="en-US" sz="2400" dirty="0">
              <a:latin typeface="Calibri" pitchFamily="34" charset="0"/>
            </a:endParaRP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smtClean="0">
                <a:latin typeface="Calibri" pitchFamily="34" charset="0"/>
              </a:rPr>
              <a:t>6</a:t>
            </a:r>
            <a:endParaRPr lang="en-US" sz="2400" dirty="0">
              <a:latin typeface="Calibri" pitchFamily="34" charset="0"/>
            </a:endParaRP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smtClean="0">
                <a:latin typeface="Calibri" pitchFamily="34" charset="0"/>
              </a:rPr>
              <a:t>4</a:t>
            </a:r>
            <a:endParaRPr lang="en-US" sz="2400" dirty="0">
              <a:latin typeface="Calibri" pitchFamily="34" charset="0"/>
            </a:endParaRP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smtClean="0">
                <a:latin typeface="Calibri" pitchFamily="34" charset="0"/>
              </a:rPr>
              <a:t>6</a:t>
            </a:r>
            <a:endParaRPr lang="en-US" sz="2400" dirty="0">
              <a:latin typeface="Calibri" pitchFamily="34" charset="0"/>
            </a:endParaRP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smtClean="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smtClean="0">
                  <a:latin typeface="Calibri" pitchFamily="34" charset="0"/>
                </a:rPr>
                <a:t>8</a:t>
              </a:r>
              <a:endParaRPr lang="en-US" dirty="0">
                <a:latin typeface="Calibri" pitchFamily="34" charset="0"/>
              </a:endParaRP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smtClean="0">
                  <a:latin typeface="Calibri" pitchFamily="34" charset="0"/>
                </a:rPr>
                <a:t>2</a:t>
              </a:r>
              <a:endParaRPr lang="en-US" dirty="0">
                <a:latin typeface="Calibri" pitchFamily="34" charset="0"/>
              </a:endParaRP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smtClean="0">
                  <a:latin typeface="Calibri" pitchFamily="34" charset="0"/>
                </a:rPr>
                <a:t>0</a:t>
              </a:r>
              <a:endParaRPr lang="en-US" dirty="0">
                <a:latin typeface="Calibri" pitchFamily="34" charset="0"/>
              </a:endParaRP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smtClean="0">
                  <a:latin typeface="Calibri" pitchFamily="34" charset="0"/>
                </a:rPr>
                <a:t>2</a:t>
              </a:r>
              <a:endParaRPr lang="en-US" dirty="0">
                <a:latin typeface="Calibri" pitchFamily="34" charset="0"/>
              </a:endParaRP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smtClean="0">
                  <a:latin typeface="Calibri" pitchFamily="34" charset="0"/>
                </a:rPr>
                <a:t>6</a:t>
              </a:r>
              <a:endParaRPr lang="en-US" dirty="0">
                <a:latin typeface="Calibri" pitchFamily="34" charset="0"/>
              </a:endParaRP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smtClean="0">
                  <a:latin typeface="Calibri" pitchFamily="34" charset="0"/>
                </a:rPr>
                <a:t>4</a:t>
              </a:r>
              <a:endParaRPr lang="en-US" dirty="0">
                <a:latin typeface="Calibri" pitchFamily="34" charset="0"/>
              </a:endParaRP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smtClean="0">
                  <a:latin typeface="Calibri" pitchFamily="34" charset="0"/>
                </a:rPr>
                <a:t>6</a:t>
              </a:r>
              <a:endParaRPr lang="en-US" dirty="0">
                <a:latin typeface="Calibri" pitchFamily="34" charset="0"/>
              </a:endParaRP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smtClean="0">
                  <a:latin typeface="Calibri" pitchFamily="34" charset="0"/>
                </a:rPr>
                <a:t>…</a:t>
              </a:r>
              <a:endParaRPr lang="en-US" dirty="0">
                <a:latin typeface="Calibri" pitchFamily="34" charset="0"/>
              </a:endParaRP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smtClean="0">
                  <a:latin typeface="Calibri" pitchFamily="34" charset="0"/>
                </a:rPr>
                <a:t>…</a:t>
              </a:r>
              <a:endParaRPr lang="en-US" dirty="0">
                <a:latin typeface="Calibri" pitchFamily="34" charset="0"/>
              </a:endParaRP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smtClean="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smtClean="0">
                <a:latin typeface="Calibri" pitchFamily="34" charset="0"/>
              </a:rPr>
              <a:t>Value of a state: The best achievable outcome (utility) from that state</a:t>
            </a:r>
            <a:endParaRPr lang="en-US" sz="2400" dirty="0">
              <a:latin typeface="Calibri" pitchFamily="34" charset="0"/>
            </a:endParaRP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Game Trees</a:t>
            </a:r>
            <a:endParaRPr lang="en-US" dirty="0"/>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smtClean="0">
                <a:latin typeface="Calibri" pitchFamily="34" charset="0"/>
              </a:rPr>
              <a:t>-20</a:t>
            </a:r>
            <a:endParaRPr lang="en-US" sz="2400" dirty="0">
              <a:latin typeface="Calibri" pitchFamily="34" charset="0"/>
            </a:endParaRP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smtClean="0">
                <a:latin typeface="Calibri" pitchFamily="34" charset="0"/>
              </a:rPr>
              <a:t>-18</a:t>
            </a:r>
            <a:endParaRPr lang="en-US" sz="2400" dirty="0">
              <a:latin typeface="Calibri" pitchFamily="34" charset="0"/>
            </a:endParaRP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smtClean="0">
                <a:latin typeface="Calibri" pitchFamily="34" charset="0"/>
              </a:rPr>
              <a:t>-5</a:t>
            </a:r>
            <a:endParaRPr lang="en-US" sz="2400" dirty="0">
              <a:latin typeface="Calibri" pitchFamily="34" charset="0"/>
            </a:endParaRP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smtClean="0">
                <a:latin typeface="Calibri" pitchFamily="34" charset="0"/>
              </a:rPr>
              <a:t>-10</a:t>
            </a:r>
            <a:endParaRPr lang="en-US" sz="2400" dirty="0">
              <a:latin typeface="Calibri" pitchFamily="34" charset="0"/>
            </a:endParaRP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smtClean="0">
                <a:latin typeface="Calibri" pitchFamily="34" charset="0"/>
              </a:rPr>
              <a:t>+4</a:t>
            </a:r>
            <a:endParaRPr lang="en-US" sz="2400" dirty="0">
              <a:latin typeface="Calibri" pitchFamily="34" charset="0"/>
            </a:endParaRP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pic>
        <p:nvPicPr>
          <p:cNvPr id="41986" name="Picture 2"/>
          <p:cNvPicPr>
            <a:picLocks noChangeAspect="1" noChangeArrowheads="1"/>
          </p:cNvPicPr>
          <p:nvPr/>
        </p:nvPicPr>
        <p:blipFill>
          <a:blip r:embed="rId4"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4"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4"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4"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4"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4"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4"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smtClean="0">
                <a:latin typeface="Calibri" pitchFamily="34" charset="0"/>
              </a:rPr>
              <a:t>-20</a:t>
            </a:r>
            <a:endParaRPr lang="en-US" sz="2400" dirty="0">
              <a:latin typeface="Calibri" pitchFamily="34" charset="0"/>
            </a:endParaRP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Minimax</a:t>
            </a:r>
            <a:r>
              <a:rPr lang="en-US" dirty="0" smtClean="0"/>
              <a:t> Values</a:t>
            </a:r>
            <a:endParaRPr lang="en-US" dirty="0"/>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7"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7"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7"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7"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7"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7"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7"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smtClean="0">
                  <a:latin typeface="Calibri" pitchFamily="34" charset="0"/>
                </a:rPr>
                <a:t>-5</a:t>
              </a:r>
              <a:endParaRPr lang="en-US" sz="2400" dirty="0">
                <a:latin typeface="Calibri" pitchFamily="34" charset="0"/>
              </a:endParaRP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smtClean="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smtClean="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8"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9"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smtClean="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10"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Tic-</a:t>
            </a:r>
            <a:r>
              <a:rPr lang="en-US" dirty="0" err="1" smtClean="0"/>
              <a:t>Tac</a:t>
            </a:r>
            <a:r>
              <a:rPr lang="en-US" dirty="0" smtClean="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smtClean="0"/>
              <a:t>Deterministic, zero-sum games:</a:t>
            </a:r>
          </a:p>
          <a:p>
            <a:pPr lvl="1" eaLnBrk="1" hangingPunct="1"/>
            <a:r>
              <a:rPr lang="en-US" sz="2200" dirty="0" smtClean="0"/>
              <a:t>Tic-tac-toe, chess, checkers</a:t>
            </a:r>
          </a:p>
          <a:p>
            <a:pPr lvl="1" eaLnBrk="1" hangingPunct="1"/>
            <a:r>
              <a:rPr lang="en-US" sz="2200" dirty="0" smtClean="0"/>
              <a:t>One player maximizes result</a:t>
            </a:r>
          </a:p>
          <a:p>
            <a:pPr lvl="1" eaLnBrk="1" hangingPunct="1"/>
            <a:r>
              <a:rPr lang="en-US" sz="2200" dirty="0" smtClean="0"/>
              <a:t>The other minimizes result</a:t>
            </a:r>
          </a:p>
          <a:p>
            <a:pPr lvl="1" eaLnBrk="1" hangingPunct="1"/>
            <a:endParaRPr lang="en-US" sz="2200" dirty="0" smtClean="0"/>
          </a:p>
          <a:p>
            <a:pPr eaLnBrk="1" hangingPunct="1"/>
            <a:r>
              <a:rPr lang="en-US" sz="2200" dirty="0" err="1" smtClean="0"/>
              <a:t>Minimax</a:t>
            </a:r>
            <a:r>
              <a:rPr lang="en-US" sz="2200" dirty="0" smtClean="0"/>
              <a:t> search:</a:t>
            </a:r>
          </a:p>
          <a:p>
            <a:pPr lvl="1" eaLnBrk="1" hangingPunct="1"/>
            <a:r>
              <a:rPr lang="en-US" sz="2200" dirty="0" smtClean="0"/>
              <a:t>A state-space search tree</a:t>
            </a:r>
          </a:p>
          <a:p>
            <a:pPr lvl="1" eaLnBrk="1" hangingPunct="1"/>
            <a:r>
              <a:rPr lang="en-US" sz="2200" dirty="0" smtClean="0"/>
              <a:t>Players alternate turns</a:t>
            </a:r>
          </a:p>
          <a:p>
            <a:pPr lvl="1" eaLnBrk="1" hangingPunct="1"/>
            <a:r>
              <a:rPr lang="en-US" sz="2200" dirty="0" smtClean="0"/>
              <a:t>Compute each node’s </a:t>
            </a:r>
            <a:r>
              <a:rPr lang="en-US" sz="2200" dirty="0" err="1" smtClean="0">
                <a:solidFill>
                  <a:srgbClr val="CC0000"/>
                </a:solidFill>
              </a:rPr>
              <a:t>minimax</a:t>
            </a:r>
            <a:r>
              <a:rPr lang="en-US" sz="2200" dirty="0" smtClean="0">
                <a:solidFill>
                  <a:srgbClr val="CC0000"/>
                </a:solidFill>
              </a:rPr>
              <a:t> value: </a:t>
            </a:r>
            <a:r>
              <a:rPr lang="en-US" sz="2200" dirty="0" smtClean="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lang="en-US" sz="2400" kern="0" dirty="0" smtClean="0">
                <a:latin typeface="Times New Roman" pitchFamily="18" charset="0"/>
                <a:cs typeface="Times New Roman" pitchFamily="18" charset="0"/>
              </a:rPr>
              <a:t>+</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smtClean="0">
                <a:latin typeface="Calibri" pitchFamily="34" charset="0"/>
              </a:rPr>
              <a:t>v = min(v, </a:t>
            </a:r>
            <a:r>
              <a:rPr kumimoji="0" lang="en-US" sz="2400" b="0" i="0" u="none" strike="noStrike" kern="0" cap="none" spc="0" normalizeH="0" baseline="0" noProof="0" dirty="0" smtClean="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smtClean="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v = max(v, </a:t>
            </a:r>
            <a:r>
              <a:rPr kumimoji="0" lang="en-US" sz="2400" b="0" i="0" u="none" strike="noStrike" kern="0" cap="none" spc="0" normalizeH="0" baseline="0" noProof="0" dirty="0" smtClean="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smtClean="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smtClean="0"/>
          </a:p>
          <a:p>
            <a:pPr>
              <a:lnSpc>
                <a:spcPct val="80000"/>
              </a:lnSpc>
              <a:spcBef>
                <a:spcPts val="1200"/>
              </a:spcBef>
              <a:buFont typeface="Wingdings" pitchFamily="2" charset="2"/>
              <a:buNone/>
            </a:pPr>
            <a:r>
              <a:rPr lang="en-US" sz="2400" dirty="0" smtClean="0">
                <a:solidFill>
                  <a:srgbClr val="7030A0"/>
                </a:solidFill>
              </a:rPr>
              <a:t>def value(state):</a:t>
            </a:r>
          </a:p>
          <a:p>
            <a:pPr lvl="1">
              <a:lnSpc>
                <a:spcPct val="80000"/>
              </a:lnSpc>
              <a:buFont typeface="Wingdings" pitchFamily="2" charset="2"/>
              <a:buNone/>
            </a:pPr>
            <a:r>
              <a:rPr lang="en-US" sz="2400" dirty="0" smtClean="0"/>
              <a:t>if the state is a terminal state: return the state’s utility</a:t>
            </a:r>
          </a:p>
          <a:p>
            <a:pPr lvl="1">
              <a:lnSpc>
                <a:spcPct val="80000"/>
              </a:lnSpc>
              <a:buFont typeface="Wingdings" pitchFamily="2" charset="2"/>
              <a:buNone/>
            </a:pPr>
            <a:r>
              <a:rPr lang="en-US" sz="2400" dirty="0" smtClean="0"/>
              <a:t>if the next agent is </a:t>
            </a:r>
            <a:r>
              <a:rPr lang="en-US" sz="2400" dirty="0" smtClean="0">
                <a:solidFill>
                  <a:srgbClr val="0070C0"/>
                </a:solidFill>
              </a:rPr>
              <a:t>MAX</a:t>
            </a:r>
            <a:r>
              <a:rPr lang="en-US" sz="2400" dirty="0" smtClean="0"/>
              <a:t>: return </a:t>
            </a:r>
            <a:r>
              <a:rPr lang="en-US" sz="2400" dirty="0" smtClean="0">
                <a:solidFill>
                  <a:srgbClr val="0070C0"/>
                </a:solidFill>
              </a:rPr>
              <a:t>max-value(state)</a:t>
            </a:r>
          </a:p>
          <a:p>
            <a:pPr lvl="1">
              <a:lnSpc>
                <a:spcPct val="80000"/>
              </a:lnSpc>
              <a:buFont typeface="Wingdings" pitchFamily="2" charset="2"/>
              <a:buNone/>
            </a:pPr>
            <a:r>
              <a:rPr lang="en-US" sz="2400" dirty="0" smtClean="0"/>
              <a:t>if the next agent is </a:t>
            </a:r>
            <a:r>
              <a:rPr lang="en-US" sz="2400" dirty="0" smtClean="0">
                <a:solidFill>
                  <a:srgbClr val="C00000"/>
                </a:solidFill>
              </a:rPr>
              <a:t>MIN</a:t>
            </a:r>
            <a:r>
              <a:rPr lang="en-US" sz="2400" dirty="0" smtClean="0"/>
              <a:t>: return </a:t>
            </a:r>
            <a:r>
              <a:rPr lang="en-US" sz="2400" dirty="0" smtClean="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min(v,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max(v,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err="1" smtClean="0"/>
              <a:t>Minimax</a:t>
            </a:r>
            <a:r>
              <a:rPr lang="en-US" dirty="0" smtClean="0"/>
              <a:t> Efficiency</a:t>
            </a:r>
            <a:endParaRPr lang="en-US" dirty="0"/>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smtClean="0">
                <a:solidFill>
                  <a:srgbClr val="333399"/>
                </a:solidFill>
              </a:rPr>
              <a:t>How efficient is </a:t>
            </a:r>
            <a:r>
              <a:rPr lang="en-US" sz="2800" dirty="0" err="1" smtClean="0">
                <a:solidFill>
                  <a:srgbClr val="333399"/>
                </a:solidFill>
              </a:rPr>
              <a:t>minimax</a:t>
            </a:r>
            <a:r>
              <a:rPr lang="en-US" sz="2800" dirty="0" smtClean="0">
                <a:solidFill>
                  <a:srgbClr val="333399"/>
                </a:solidFill>
              </a:rPr>
              <a:t>?</a:t>
            </a:r>
          </a:p>
          <a:p>
            <a:pPr lvl="1">
              <a:lnSpc>
                <a:spcPct val="90000"/>
              </a:lnSpc>
              <a:buClr>
                <a:srgbClr val="333399"/>
              </a:buClr>
            </a:pPr>
            <a:r>
              <a:rPr lang="en-US" sz="2400" dirty="0" smtClean="0"/>
              <a:t>Just like (exhaustive) DFS</a:t>
            </a:r>
          </a:p>
          <a:p>
            <a:pPr lvl="1">
              <a:lnSpc>
                <a:spcPct val="90000"/>
              </a:lnSpc>
              <a:buClr>
                <a:srgbClr val="000000"/>
              </a:buClr>
            </a:pPr>
            <a:r>
              <a:rPr lang="en-US" sz="2400" dirty="0" smtClean="0">
                <a:solidFill>
                  <a:srgbClr val="000000"/>
                </a:solidFill>
                <a:ea typeface="+mn-ea"/>
                <a:cs typeface="+mn-cs"/>
              </a:rPr>
              <a:t>Time: O(</a:t>
            </a:r>
            <a:r>
              <a:rPr lang="en-US" sz="2400" dirty="0" err="1" smtClean="0">
                <a:solidFill>
                  <a:srgbClr val="000000"/>
                </a:solidFill>
                <a:ea typeface="+mn-ea"/>
                <a:cs typeface="+mn-cs"/>
              </a:rPr>
              <a:t>b</a:t>
            </a:r>
            <a:r>
              <a:rPr lang="en-US" sz="2400" baseline="30000" dirty="0" err="1" smtClean="0">
                <a:solidFill>
                  <a:srgbClr val="000000"/>
                </a:solidFill>
                <a:ea typeface="+mn-ea"/>
                <a:cs typeface="+mn-cs"/>
              </a:rPr>
              <a:t>m</a:t>
            </a:r>
            <a:r>
              <a:rPr lang="en-US" sz="2400" dirty="0" smtClean="0">
                <a:solidFill>
                  <a:srgbClr val="000000"/>
                </a:solidFill>
                <a:ea typeface="+mn-ea"/>
                <a:cs typeface="+mn-cs"/>
              </a:rPr>
              <a:t>)</a:t>
            </a:r>
          </a:p>
          <a:p>
            <a:pPr lvl="1">
              <a:lnSpc>
                <a:spcPct val="90000"/>
              </a:lnSpc>
              <a:buClr>
                <a:srgbClr val="000000"/>
              </a:buClr>
            </a:pPr>
            <a:r>
              <a:rPr lang="en-US" sz="2400" dirty="0" smtClean="0">
                <a:solidFill>
                  <a:srgbClr val="000000"/>
                </a:solidFill>
                <a:ea typeface="+mn-ea"/>
                <a:cs typeface="+mn-cs"/>
              </a:rPr>
              <a:t>Space: O(</a:t>
            </a:r>
            <a:r>
              <a:rPr lang="en-US" sz="2400" dirty="0" err="1" smtClean="0">
                <a:solidFill>
                  <a:srgbClr val="000000"/>
                </a:solidFill>
                <a:ea typeface="+mn-ea"/>
                <a:cs typeface="+mn-cs"/>
              </a:rPr>
              <a:t>bm</a:t>
            </a:r>
            <a:r>
              <a:rPr lang="en-US" sz="2400" dirty="0" smtClean="0">
                <a:solidFill>
                  <a:srgbClr val="000000"/>
                </a:solidFill>
                <a:ea typeface="+mn-ea"/>
                <a:cs typeface="+mn-cs"/>
              </a:rPr>
              <a:t>)</a:t>
            </a:r>
          </a:p>
          <a:p>
            <a:pPr lvl="0">
              <a:lnSpc>
                <a:spcPct val="90000"/>
              </a:lnSpc>
              <a:buClr>
                <a:srgbClr val="333399"/>
              </a:buClr>
            </a:pPr>
            <a:endParaRPr lang="en-US" sz="2800" dirty="0" smtClean="0">
              <a:solidFill>
                <a:srgbClr val="333399"/>
              </a:solidFill>
            </a:endParaRPr>
          </a:p>
          <a:p>
            <a:pPr lvl="0">
              <a:lnSpc>
                <a:spcPct val="90000"/>
              </a:lnSpc>
              <a:buClr>
                <a:srgbClr val="333399"/>
              </a:buClr>
            </a:pPr>
            <a:r>
              <a:rPr lang="en-US" sz="2800" dirty="0" smtClean="0">
                <a:solidFill>
                  <a:srgbClr val="333399"/>
                </a:solidFill>
              </a:rPr>
              <a:t>Example: For </a:t>
            </a:r>
            <a:r>
              <a:rPr lang="en-US" sz="2800" kern="1200" dirty="0" smtClean="0">
                <a:solidFill>
                  <a:srgbClr val="333399"/>
                </a:solidFill>
              </a:rPr>
              <a:t>chess, b </a:t>
            </a:r>
            <a:r>
              <a:rPr lang="en-US" sz="2800" kern="1200" dirty="0" smtClean="0">
                <a:solidFill>
                  <a:srgbClr val="333399"/>
                </a:solidFill>
                <a:sym typeface="Symbol" pitchFamily="18" charset="2"/>
              </a:rPr>
              <a:t> 35, m  100</a:t>
            </a:r>
            <a:endParaRPr lang="en-US" sz="2800" dirty="0" smtClean="0">
              <a:solidFill>
                <a:srgbClr val="333399"/>
              </a:solidFill>
            </a:endParaRPr>
          </a:p>
          <a:p>
            <a:pPr marL="800082" lvl="1" indent="-342882">
              <a:lnSpc>
                <a:spcPct val="90000"/>
              </a:lnSpc>
              <a:buClrTx/>
            </a:pPr>
            <a:r>
              <a:rPr lang="en-US" sz="2400" dirty="0" smtClean="0">
                <a:solidFill>
                  <a:srgbClr val="000000"/>
                </a:solidFill>
                <a:ea typeface="+mn-ea"/>
                <a:cs typeface="+mn-cs"/>
              </a:rPr>
              <a:t>Exact solution is completely infeasible</a:t>
            </a:r>
          </a:p>
          <a:p>
            <a:pPr marL="800082" lvl="1" indent="-342882">
              <a:lnSpc>
                <a:spcPct val="90000"/>
              </a:lnSpc>
              <a:buClrTx/>
            </a:pPr>
            <a:r>
              <a:rPr lang="en-US" sz="2400" dirty="0" smtClean="0">
                <a:solidFill>
                  <a:srgbClr val="000000"/>
                </a:solidFill>
                <a:ea typeface="+mn-ea"/>
                <a:cs typeface="+mn-cs"/>
              </a:rPr>
              <a:t>But, do we need to explore the whole tree?</a:t>
            </a:r>
          </a:p>
          <a:p>
            <a:endParaRPr lang="en-US" sz="4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smtClean="0"/>
              <a:t>Checkers:</a:t>
            </a:r>
            <a:r>
              <a:rPr lang="en-US" sz="1900" dirty="0" smtClean="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smtClean="0"/>
          </a:p>
          <a:p>
            <a:pPr eaLnBrk="1" hangingPunct="1">
              <a:lnSpc>
                <a:spcPct val="80000"/>
              </a:lnSpc>
            </a:pPr>
            <a:r>
              <a:rPr lang="en-US" sz="1900" b="1" dirty="0" smtClean="0"/>
              <a:t>Chess:</a:t>
            </a:r>
            <a:r>
              <a:rPr lang="en-US" sz="1900" dirty="0" smtClean="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smtClean="0"/>
          </a:p>
          <a:p>
            <a:pPr eaLnBrk="1" hangingPunct="1">
              <a:lnSpc>
                <a:spcPct val="80000"/>
              </a:lnSpc>
            </a:pPr>
            <a:r>
              <a:rPr lang="en-US" sz="1900" b="1" dirty="0" smtClean="0"/>
              <a:t>Go:</a:t>
            </a:r>
            <a:r>
              <a:rPr lang="en-US" sz="1900" dirty="0" smtClean="0"/>
              <a:t> Human champions are now starting to be challenged by </a:t>
            </a:r>
            <a:r>
              <a:rPr lang="en-US" sz="1900" dirty="0" smtClean="0"/>
              <a:t>machines!  </a:t>
            </a:r>
            <a:r>
              <a:rPr lang="en-US" sz="1900" dirty="0" err="1" smtClean="0"/>
              <a:t>AlphaGo</a:t>
            </a:r>
            <a:r>
              <a:rPr lang="en-US" sz="1900" dirty="0" smtClean="0"/>
              <a:t> beat Lee </a:t>
            </a:r>
            <a:r>
              <a:rPr lang="en-US" sz="1900" dirty="0" err="1" smtClean="0"/>
              <a:t>Sedol</a:t>
            </a:r>
            <a:r>
              <a:rPr lang="en-US" sz="1900" dirty="0" smtClean="0"/>
              <a:t> in landmark match.  </a:t>
            </a:r>
            <a:r>
              <a:rPr lang="en-US" sz="1900" dirty="0" smtClean="0"/>
              <a:t>In go, b &gt; 300!  Classic programs use pattern knowledge bases, but big recent advances use Monte Carlo (randomized) expansion </a:t>
            </a:r>
            <a:r>
              <a:rPr lang="en-US" sz="1900" smtClean="0"/>
              <a:t>methods with </a:t>
            </a:r>
            <a:r>
              <a:rPr lang="en-US" sz="1900" dirty="0" smtClean="0"/>
              <a:t>“</a:t>
            </a:r>
            <a:r>
              <a:rPr lang="en-US" sz="1900" smtClean="0"/>
              <a:t>deep learning.” </a:t>
            </a:r>
            <a:endParaRPr lang="en-US" sz="1900" dirty="0"/>
          </a:p>
          <a:p>
            <a:pPr eaLnBrk="1" hangingPunct="1">
              <a:lnSpc>
                <a:spcPct val="80000"/>
              </a:lnSpc>
            </a:pPr>
            <a:endParaRPr lang="en-US" sz="1600" b="1" dirty="0" smtClean="0"/>
          </a:p>
          <a:p>
            <a:pPr eaLnBrk="1" hangingPunct="1">
              <a:lnSpc>
                <a:spcPct val="80000"/>
              </a:lnSpc>
            </a:pPr>
            <a:r>
              <a:rPr lang="en-US" sz="1900" b="1" dirty="0" err="1" smtClean="0"/>
              <a:t>Pacman</a:t>
            </a:r>
            <a:endParaRPr lang="en-US" sz="1900" dirty="0" smtClean="0"/>
          </a:p>
          <a:p>
            <a:pPr eaLnBrk="1" hangingPunct="1">
              <a:lnSpc>
                <a:spcPct val="80000"/>
              </a:lnSpc>
            </a:pPr>
            <a:endParaRPr lang="en-US" sz="19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a14="http://schemas.microsoft.com/office/drawing/2010/main" xmlns="">
                <a:solidFill>
                  <a:srgbClr val="FFFFFF"/>
                </a:solidFill>
              </a14:hiddenFill>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smtClean="0"/>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smtClean="0"/>
              <a:t>Optimal against a perfect player.  Otherwise?</a:t>
            </a:r>
          </a:p>
          <a:p>
            <a:pPr algn="ctr" eaLnBrk="1" hangingPunct="1">
              <a:lnSpc>
                <a:spcPct val="90000"/>
              </a:lnSpc>
            </a:pPr>
            <a:endParaRPr lang="en-US" sz="2800" dirty="0" smtClean="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16403" name="Text Box 20"/>
          <p:cNvSpPr txBox="1">
            <a:spLocks noChangeArrowheads="1"/>
          </p:cNvSpPr>
          <p:nvPr/>
        </p:nvSpPr>
        <p:spPr bwMode="auto">
          <a:xfrm>
            <a:off x="7010400" y="6477000"/>
            <a:ext cx="5181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min </a:t>
            </a:r>
            <a:r>
              <a:rPr lang="en-US" dirty="0" err="1" smtClean="0">
                <a:solidFill>
                  <a:srgbClr val="CC0000"/>
                </a:solidFill>
                <a:latin typeface="Calibri" pitchFamily="34" charset="0"/>
              </a:rPr>
              <a:t>vs</a:t>
            </a:r>
            <a:r>
              <a:rPr lang="en-US" dirty="0" smtClean="0">
                <a:solidFill>
                  <a:srgbClr val="CC0000"/>
                </a:solidFill>
                <a:latin typeface="Calibri" pitchFamily="34" charset="0"/>
              </a:rPr>
              <a:t> </a:t>
            </a:r>
            <a:r>
              <a:rPr lang="en-US" dirty="0" err="1" smtClean="0">
                <a:solidFill>
                  <a:srgbClr val="CC0000"/>
                </a:solidFill>
                <a:latin typeface="Calibri" pitchFamily="34" charset="0"/>
              </a:rPr>
              <a:t>exp</a:t>
            </a:r>
            <a:r>
              <a:rPr lang="en-US" dirty="0" smtClean="0">
                <a:solidFill>
                  <a:srgbClr val="CC0000"/>
                </a:solidFill>
                <a:latin typeface="Calibri" pitchFamily="34" charset="0"/>
              </a:rPr>
              <a:t> (L6D2, L6D3)]</a:t>
            </a:r>
            <a:endParaRPr lang="en-US" dirty="0">
              <a:solidFill>
                <a:srgbClr val="CC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Min vs. </a:t>
            </a:r>
            <a:r>
              <a:rPr lang="en-US" dirty="0" err="1" smtClean="0"/>
              <a:t>Exp</a:t>
            </a:r>
            <a:r>
              <a:rPr lang="en-US" dirty="0" smtClean="0"/>
              <a:t> (Min)</a:t>
            </a:r>
            <a:endParaRPr lang="en-US" dirty="0"/>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Min vs. </a:t>
            </a:r>
            <a:r>
              <a:rPr lang="en-US" dirty="0" err="1" smtClean="0"/>
              <a:t>Exp</a:t>
            </a:r>
            <a:r>
              <a:rPr lang="en-US" dirty="0" smtClean="0"/>
              <a:t> (</a:t>
            </a:r>
            <a:r>
              <a:rPr lang="en-US" dirty="0" err="1" smtClean="0"/>
              <a:t>Exp</a:t>
            </a:r>
            <a:r>
              <a:rPr lang="en-US" dirty="0" smtClean="0"/>
              <a:t>)</a:t>
            </a:r>
            <a:endParaRPr lang="en-US" dirty="0"/>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Resource Limits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smtClean="0"/>
              <a:t>Problem: In realistic games, cannot search to leaves!</a:t>
            </a:r>
          </a:p>
          <a:p>
            <a:pPr lvl="1" eaLnBrk="1" hangingPunct="1">
              <a:lnSpc>
                <a:spcPct val="80000"/>
              </a:lnSpc>
            </a:pPr>
            <a:endParaRPr lang="en-US" sz="1400" dirty="0" smtClean="0"/>
          </a:p>
          <a:p>
            <a:pPr eaLnBrk="1" hangingPunct="1">
              <a:lnSpc>
                <a:spcPct val="80000"/>
              </a:lnSpc>
            </a:pPr>
            <a:r>
              <a:rPr lang="en-US" sz="2400" dirty="0" smtClean="0"/>
              <a:t>Solution: Depth-limited search</a:t>
            </a:r>
          </a:p>
          <a:p>
            <a:pPr lvl="1" eaLnBrk="1" hangingPunct="1">
              <a:lnSpc>
                <a:spcPct val="80000"/>
              </a:lnSpc>
            </a:pPr>
            <a:r>
              <a:rPr lang="en-US" sz="2000" dirty="0" smtClean="0"/>
              <a:t>Instead, search only to a limited depth in the tree</a:t>
            </a:r>
          </a:p>
          <a:p>
            <a:pPr lvl="1" eaLnBrk="1" hangingPunct="1">
              <a:lnSpc>
                <a:spcPct val="80000"/>
              </a:lnSpc>
            </a:pPr>
            <a:r>
              <a:rPr lang="en-US" sz="2000" dirty="0" smtClean="0"/>
              <a:t>Replace terminal utilities with an evaluation function for non-terminal positions</a:t>
            </a:r>
          </a:p>
          <a:p>
            <a:pPr lvl="1" eaLnBrk="1" hangingPunct="1">
              <a:lnSpc>
                <a:spcPct val="80000"/>
              </a:lnSpc>
            </a:pPr>
            <a:endParaRPr lang="en-US" sz="1400" dirty="0" smtClean="0"/>
          </a:p>
          <a:p>
            <a:pPr eaLnBrk="1" hangingPunct="1">
              <a:lnSpc>
                <a:spcPct val="80000"/>
              </a:lnSpc>
            </a:pPr>
            <a:r>
              <a:rPr lang="en-US" sz="2400" dirty="0" smtClean="0"/>
              <a:t>Example:</a:t>
            </a:r>
          </a:p>
          <a:p>
            <a:pPr lvl="1" eaLnBrk="1" hangingPunct="1">
              <a:lnSpc>
                <a:spcPct val="80000"/>
              </a:lnSpc>
            </a:pPr>
            <a:r>
              <a:rPr lang="en-US" sz="2000" dirty="0" smtClean="0"/>
              <a:t>Suppose we have 100 seconds, can explore 10K nodes / sec</a:t>
            </a:r>
          </a:p>
          <a:p>
            <a:pPr lvl="1" eaLnBrk="1" hangingPunct="1">
              <a:lnSpc>
                <a:spcPct val="80000"/>
              </a:lnSpc>
            </a:pPr>
            <a:r>
              <a:rPr lang="en-US" sz="2000" dirty="0" smtClean="0"/>
              <a:t>So can check 1M nodes per move</a:t>
            </a:r>
          </a:p>
          <a:p>
            <a:pPr lvl="1" eaLnBrk="1" hangingPunct="1">
              <a:lnSpc>
                <a:spcPct val="80000"/>
              </a:lnSpc>
            </a:pPr>
            <a:r>
              <a:rPr lang="en-US" sz="2000" dirty="0" smtClean="0">
                <a:sym typeface="Symbol" pitchFamily="18" charset="2"/>
              </a:rPr>
              <a:t>- reaches about depth 8 – decent chess program</a:t>
            </a:r>
          </a:p>
          <a:p>
            <a:pPr eaLnBrk="1" hangingPunct="1">
              <a:lnSpc>
                <a:spcPct val="80000"/>
              </a:lnSpc>
            </a:pPr>
            <a:endParaRPr lang="en-US" sz="1400" dirty="0" smtClean="0"/>
          </a:p>
          <a:p>
            <a:pPr eaLnBrk="1" hangingPunct="1">
              <a:lnSpc>
                <a:spcPct val="80000"/>
              </a:lnSpc>
            </a:pPr>
            <a:r>
              <a:rPr lang="en-US" sz="2400" dirty="0" smtClean="0"/>
              <a:t>Guarantee of optimal play is gone</a:t>
            </a:r>
          </a:p>
          <a:p>
            <a:pPr lvl="1" eaLnBrk="1" hangingPunct="1">
              <a:lnSpc>
                <a:spcPct val="80000"/>
              </a:lnSpc>
            </a:pPr>
            <a:endParaRPr lang="en-US" sz="1400" dirty="0" smtClean="0"/>
          </a:p>
          <a:p>
            <a:pPr eaLnBrk="1" hangingPunct="1">
              <a:lnSpc>
                <a:spcPct val="80000"/>
              </a:lnSpc>
            </a:pPr>
            <a:r>
              <a:rPr lang="en-US" sz="2400" dirty="0" smtClean="0"/>
              <a:t>More plies makes a BIG difference</a:t>
            </a:r>
          </a:p>
          <a:p>
            <a:pPr eaLnBrk="1" hangingPunct="1">
              <a:lnSpc>
                <a:spcPct val="80000"/>
              </a:lnSpc>
            </a:pPr>
            <a:endParaRPr lang="en-US" sz="1400" dirty="0" smtClean="0"/>
          </a:p>
          <a:p>
            <a:pPr eaLnBrk="1" hangingPunct="1">
              <a:lnSpc>
                <a:spcPct val="80000"/>
              </a:lnSpc>
            </a:pPr>
            <a:r>
              <a:rPr lang="en-US" sz="2400" dirty="0" smtClean="0"/>
              <a:t>Use iterative deepening for an anytime algorithm</a:t>
            </a:r>
          </a:p>
          <a:p>
            <a:pPr lvl="1" eaLnBrk="1" hangingPunct="1">
              <a:lnSpc>
                <a:spcPct val="80000"/>
              </a:lnSpc>
            </a:pPr>
            <a:endParaRPr lang="en-US" sz="2000" dirty="0" smtClean="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Depth Matters</a:t>
            </a:r>
            <a:endParaRPr lang="en-US" dirty="0"/>
          </a:p>
        </p:txBody>
      </p:sp>
      <p:sp>
        <p:nvSpPr>
          <p:cNvPr id="3" name="Content Placeholder 2"/>
          <p:cNvSpPr>
            <a:spLocks noGrp="1"/>
          </p:cNvSpPr>
          <p:nvPr>
            <p:ph idx="1"/>
          </p:nvPr>
        </p:nvSpPr>
        <p:spPr>
          <a:xfrm>
            <a:off x="406400" y="1397001"/>
            <a:ext cx="5461000" cy="4729164"/>
          </a:xfrm>
        </p:spPr>
        <p:txBody>
          <a:bodyPr/>
          <a:lstStyle/>
          <a:p>
            <a:r>
              <a:rPr lang="en-US" sz="2800" dirty="0" smtClean="0"/>
              <a:t>Evaluation functions are always imperfect</a:t>
            </a:r>
          </a:p>
          <a:p>
            <a:r>
              <a:rPr lang="en-US" sz="2800" dirty="0" smtClean="0"/>
              <a:t>The deeper in the tree the evaluation function is buried, the less the quality of the evaluation function matters</a:t>
            </a:r>
          </a:p>
          <a:p>
            <a:r>
              <a:rPr lang="en-US" sz="2800" dirty="0" smtClean="0"/>
              <a:t>An important example of the tradeoff between complexity of features and complexity of computation</a:t>
            </a:r>
            <a:endParaRPr lang="en-US" sz="2800" dirty="0"/>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a:t>
            </a:r>
            <a:r>
              <a:rPr lang="en-US" dirty="0">
                <a:solidFill>
                  <a:srgbClr val="CC0000"/>
                </a:solidFill>
                <a:latin typeface="Calibri" pitchFamily="34" charset="0"/>
              </a:rPr>
              <a:t>depth </a:t>
            </a:r>
            <a:r>
              <a:rPr lang="en-US" dirty="0" smtClean="0">
                <a:solidFill>
                  <a:srgbClr val="CC0000"/>
                </a:solidFill>
                <a:latin typeface="Calibri" pitchFamily="34" charset="0"/>
              </a:rPr>
              <a:t>limited (L6D4, L6D5)]</a:t>
            </a:r>
            <a:endParaRPr lang="en-US" dirty="0">
              <a:solidFill>
                <a:srgbClr val="CC0000"/>
              </a:solidFill>
              <a:latin typeface="Calibri"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Limited Depth (2)</a:t>
            </a:r>
            <a:endParaRPr lang="en-US" dirty="0"/>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Limited Depth (10)</a:t>
            </a:r>
            <a:endParaRPr lang="en-US" dirty="0"/>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Evaluation Functions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smtClean="0"/>
              <a:t>Evaluation functions score non-terminals in depth-limited search</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Ideal function: returns the actual </a:t>
            </a:r>
            <a:r>
              <a:rPr lang="en-US" sz="2400" dirty="0" err="1" smtClean="0"/>
              <a:t>minimax</a:t>
            </a:r>
            <a:r>
              <a:rPr lang="en-US" sz="2400" dirty="0" smtClean="0"/>
              <a:t> value of the position</a:t>
            </a:r>
          </a:p>
          <a:p>
            <a:pPr eaLnBrk="1" hangingPunct="1">
              <a:lnSpc>
                <a:spcPct val="80000"/>
              </a:lnSpc>
            </a:pPr>
            <a:r>
              <a:rPr lang="en-US" sz="2400" dirty="0" smtClean="0"/>
              <a:t>In practice: typically weighted linear sum of features: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e.g.  </a:t>
            </a:r>
            <a:r>
              <a:rPr lang="en-US" sz="2400" i="1" dirty="0" smtClean="0">
                <a:solidFill>
                  <a:srgbClr val="CC0000"/>
                </a:solidFill>
                <a:latin typeface="Times New Roman" pitchFamily="18" charset="0"/>
                <a:cs typeface="Times New Roman" pitchFamily="18" charset="0"/>
              </a:rPr>
              <a:t>f</a:t>
            </a:r>
            <a:r>
              <a:rPr lang="en-US" sz="2400" baseline="-25000" dirty="0" smtClean="0">
                <a:solidFill>
                  <a:srgbClr val="CC0000"/>
                </a:solidFill>
              </a:rPr>
              <a:t>1</a:t>
            </a:r>
            <a:r>
              <a:rPr lang="en-US" sz="2400" dirty="0" smtClean="0">
                <a:solidFill>
                  <a:srgbClr val="CC0000"/>
                </a:solidFill>
              </a:rPr>
              <a:t>(</a:t>
            </a:r>
            <a:r>
              <a:rPr lang="en-US" sz="2400" i="1" dirty="0" smtClean="0">
                <a:solidFill>
                  <a:srgbClr val="CC0000"/>
                </a:solidFill>
                <a:latin typeface="Times New Roman" pitchFamily="18" charset="0"/>
                <a:cs typeface="Times New Roman" pitchFamily="18" charset="0"/>
              </a:rPr>
              <a:t>s</a:t>
            </a:r>
            <a:r>
              <a:rPr lang="en-US" sz="2400" dirty="0" smtClean="0">
                <a:solidFill>
                  <a:srgbClr val="CC0000"/>
                </a:solidFill>
              </a:rPr>
              <a:t>) = (num white queens – num black queens)</a:t>
            </a:r>
            <a:r>
              <a:rPr lang="en-US" sz="2400" dirty="0" smtClean="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smtClean="0"/>
              <a:t>Behavior from Computation</a:t>
            </a:r>
          </a:p>
        </p:txBody>
      </p:sp>
      <p:sp>
        <p:nvSpPr>
          <p:cNvPr id="1028" name="Rectangle 3"/>
          <p:cNvSpPr>
            <a:spLocks noGrp="1" noChangeArrowheads="1"/>
          </p:cNvSpPr>
          <p:nvPr>
            <p:ph idx="1"/>
          </p:nvPr>
        </p:nvSpPr>
        <p:spPr/>
        <p:txBody>
          <a:bodyPr/>
          <a:lstStyle/>
          <a:p>
            <a:pPr eaLnBrk="1" hangingPunct="1"/>
            <a:endParaRPr lang="en-US" smtClean="0"/>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spid="_x0000_s38950" name="Photo Editor Photo" r:id="rId4" imgW="4519052" imgH="2461473" progId="MSPhotoEd.3">
                  <p:embed/>
                </p:oleObj>
              </mc:Choice>
              <mc:Fallback>
                <p:oleObj name="Photo Editor Photo" r:id="rId4" imgW="4519052" imgH="2461473" progId="MSPhotoEd.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029" name="Text Box 6"/>
          <p:cNvSpPr txBox="1">
            <a:spLocks noChangeArrowheads="1"/>
          </p:cNvSpPr>
          <p:nvPr/>
        </p:nvSpPr>
        <p:spPr bwMode="auto">
          <a:xfrm>
            <a:off x="8305800" y="6477000"/>
            <a:ext cx="38862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a:t>
            </a:r>
            <a:r>
              <a:rPr lang="en-US" dirty="0">
                <a:solidFill>
                  <a:srgbClr val="CC0000"/>
                </a:solidFill>
                <a:latin typeface="Calibri" pitchFamily="34" charset="0"/>
              </a:rPr>
              <a:t>mystery </a:t>
            </a:r>
            <a:r>
              <a:rPr lang="en-US" dirty="0" err="1" smtClean="0">
                <a:solidFill>
                  <a:srgbClr val="CC0000"/>
                </a:solidFill>
                <a:latin typeface="Calibri" pitchFamily="34" charset="0"/>
              </a:rPr>
              <a:t>pacman</a:t>
            </a:r>
            <a:r>
              <a:rPr lang="en-US" dirty="0" smtClean="0">
                <a:solidFill>
                  <a:srgbClr val="CC0000"/>
                </a:solidFill>
                <a:latin typeface="Calibri" pitchFamily="34" charset="0"/>
              </a:rPr>
              <a:t> (L6D1)]</a:t>
            </a:r>
            <a:endParaRPr lang="en-US" dirty="0">
              <a:solidFill>
                <a:srgbClr val="CC0000"/>
              </a:solidFill>
              <a:latin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3"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spid="_x0000_s2145" name="Photo Editor Photo" r:id="rId4" imgW="327619" imgH="343075" progId="MSPhotoEd.3">
                      <p:embed/>
                    </p:oleObj>
                  </mc:Choice>
                  <mc:Fallback>
                    <p:oleObj name="Photo Editor Photo" r:id="rId4" imgW="327619" imgH="343075" progId="MSPhotoEd.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spid="_x0000_s2146" name="Photo Editor Photo" r:id="rId6" imgW="327619" imgH="343075" progId="MSPhotoEd.3">
                      <p:embed/>
                    </p:oleObj>
                  </mc:Choice>
                  <mc:Fallback>
                    <p:oleObj name="Photo Editor Photo" r:id="rId6" imgW="327619" imgH="343075" progId="MSPhotoEd.3">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spid="_x0000_s2147" name="Photo Editor Photo" r:id="rId7" imgW="327619" imgH="343075" progId="MSPhotoEd.3">
                    <p:embed/>
                  </p:oleObj>
                </mc:Choice>
                <mc:Fallback>
                  <p:oleObj name="Photo Editor Photo" r:id="rId7" imgW="327619" imgH="343075" progId="MSPhotoEd.3">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smtClean="0"/>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8"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9"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10"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8"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9"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9"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8"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
        <p:nvSpPr>
          <p:cNvPr id="1136716"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a:t>
            </a:r>
            <a:r>
              <a:rPr lang="en-US" dirty="0" smtClean="0">
                <a:solidFill>
                  <a:srgbClr val="CC0000"/>
                </a:solidFill>
                <a:latin typeface="Calibri" pitchFamily="34" charset="0"/>
              </a:rPr>
              <a:t>Demo: thrashing d=2, thrashing d=2 (fixed evaluation function), smart ghosts coordinate (L6D6,7,8,10)]</a:t>
            </a:r>
            <a:endParaRPr lang="en-US" dirty="0">
              <a:solidFill>
                <a:srgbClr val="CC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Thrashing (d=2)</a:t>
            </a:r>
            <a:endParaRPr lang="en-US" dirty="0"/>
          </a:p>
        </p:txBody>
      </p:sp>
      <p:pic>
        <p:nvPicPr>
          <p:cNvPr id="5" name="Thras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Tree>
    <p:extLst>
      <p:ext uri="{BB962C8B-B14F-4D97-AF65-F5344CB8AC3E}">
        <p14:creationId xmlns:p14="http://schemas.microsoft.com/office/powerpoint/2010/main" val="1643358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Why Pacman Starves</a:t>
            </a:r>
          </a:p>
        </p:txBody>
      </p:sp>
      <p:sp>
        <p:nvSpPr>
          <p:cNvPr id="20483" name="Content Placeholder 2"/>
          <p:cNvSpPr>
            <a:spLocks noGrp="1"/>
          </p:cNvSpPr>
          <p:nvPr>
            <p:ph idx="1"/>
          </p:nvPr>
        </p:nvSpPr>
        <p:spPr>
          <a:xfrm>
            <a:off x="457200" y="4114800"/>
            <a:ext cx="11430000" cy="2133600"/>
          </a:xfrm>
        </p:spPr>
        <p:txBody>
          <a:bodyPr/>
          <a:lstStyle/>
          <a:p>
            <a:r>
              <a:rPr lang="en-US" sz="2800" dirty="0" smtClean="0"/>
              <a:t>A danger of </a:t>
            </a:r>
            <a:r>
              <a:rPr lang="en-US" sz="2800" dirty="0" err="1" smtClean="0"/>
              <a:t>replanning</a:t>
            </a:r>
            <a:r>
              <a:rPr lang="en-US" sz="2800" dirty="0" smtClean="0"/>
              <a:t> agents!</a:t>
            </a:r>
          </a:p>
          <a:p>
            <a:pPr lvl="1"/>
            <a:r>
              <a:rPr lang="en-US" sz="2200" dirty="0" smtClean="0"/>
              <a:t>He knows his score will go up by eating the dot now (west, east)</a:t>
            </a:r>
          </a:p>
          <a:p>
            <a:pPr lvl="1"/>
            <a:r>
              <a:rPr lang="en-US" sz="2200" dirty="0" smtClean="0"/>
              <a:t>He knows his score will go up just as much by eating the dot later (east, west)</a:t>
            </a:r>
          </a:p>
          <a:p>
            <a:pPr lvl="1"/>
            <a:r>
              <a:rPr lang="en-US" sz="2200" dirty="0" smtClean="0"/>
              <a:t>There are no point-scoring opportunities after eating the dot (within the horizon, two here)</a:t>
            </a:r>
          </a:p>
          <a:p>
            <a:pPr lvl="1"/>
            <a:r>
              <a:rPr lang="en-US" sz="2200" dirty="0" smtClean="0"/>
              <a:t>Therefore, waiting seems just as good as eating: he may go east, then back west in the next round of </a:t>
            </a:r>
            <a:r>
              <a:rPr lang="en-US" sz="2200" dirty="0" err="1" smtClean="0"/>
              <a:t>replanning</a:t>
            </a:r>
            <a:r>
              <a:rPr lang="en-US" sz="2200" dirty="0" smtClean="0"/>
              <a:t>!</a:t>
            </a:r>
          </a:p>
          <a:p>
            <a:endParaRPr lang="en-US" sz="2800" dirty="0" smtClean="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Thrashing -- Fixed (d=2)</a:t>
            </a:r>
            <a:endParaRPr lang="en-US" dirty="0"/>
          </a:p>
        </p:txBody>
      </p:sp>
      <p:pic>
        <p:nvPicPr>
          <p:cNvPr id="3" name="Thrashing-FixedEvaluationFun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Smart Ghosts (Coordination)</a:t>
            </a:r>
            <a:endParaRPr lang="en-US" dirty="0"/>
          </a:p>
        </p:txBody>
      </p:sp>
      <p:pic>
        <p:nvPicPr>
          <p:cNvPr id="3" name="SmartGhostsCoordina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Video of Demo Smart Ghosts (Coordination) – Zoomed In</a:t>
            </a:r>
            <a:endParaRPr lang="en-US" sz="4000" dirty="0"/>
          </a:p>
        </p:txBody>
      </p:sp>
      <p:pic>
        <p:nvPicPr>
          <p:cNvPr id="3" name="SmartGhostsCoordinating-Zoomed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8"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Game Tree Pruning</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smtClean="0">
                <a:sym typeface="Symbol" pitchFamily="18" charset="2"/>
              </a:rPr>
              <a:t>Minimax</a:t>
            </a:r>
            <a:r>
              <a:rPr lang="en-US" dirty="0" smtClean="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smtClean="0"/>
              <a:t>General configuration (MIN version)</a:t>
            </a:r>
          </a:p>
          <a:p>
            <a:pPr lvl="1" eaLnBrk="1" hangingPunct="1">
              <a:lnSpc>
                <a:spcPct val="110000"/>
              </a:lnSpc>
            </a:pPr>
            <a:r>
              <a:rPr lang="en-US" sz="2000" dirty="0" smtClean="0">
                <a:sym typeface="Symbol" pitchFamily="18" charset="2"/>
              </a:rPr>
              <a:t>We’re computing the MIN-VALUE at some node </a:t>
            </a:r>
            <a:r>
              <a:rPr lang="en-US" sz="2000" i="1" dirty="0" smtClean="0">
                <a:sym typeface="Symbol" pitchFamily="18" charset="2"/>
              </a:rPr>
              <a:t>n</a:t>
            </a:r>
          </a:p>
          <a:p>
            <a:pPr lvl="1" eaLnBrk="1" hangingPunct="1">
              <a:lnSpc>
                <a:spcPct val="110000"/>
              </a:lnSpc>
            </a:pPr>
            <a:r>
              <a:rPr lang="en-US" sz="2000" dirty="0" smtClean="0">
                <a:sym typeface="Symbol" pitchFamily="18" charset="2"/>
              </a:rPr>
              <a:t>We’re looping over </a:t>
            </a: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children</a:t>
            </a:r>
          </a:p>
          <a:p>
            <a:pPr lvl="1" eaLnBrk="1" hangingPunct="1">
              <a:lnSpc>
                <a:spcPct val="110000"/>
              </a:lnSpc>
            </a:pP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estimate of the </a:t>
            </a:r>
            <a:r>
              <a:rPr lang="en-US" sz="2000" dirty="0" err="1" smtClean="0">
                <a:sym typeface="Symbol" pitchFamily="18" charset="2"/>
              </a:rPr>
              <a:t>childrens</a:t>
            </a:r>
            <a:r>
              <a:rPr lang="en-US" sz="2000" dirty="0" smtClean="0">
                <a:sym typeface="Symbol" pitchFamily="18" charset="2"/>
              </a:rPr>
              <a:t>’ min is dropping</a:t>
            </a:r>
          </a:p>
          <a:p>
            <a:pPr lvl="1" eaLnBrk="1" hangingPunct="1">
              <a:lnSpc>
                <a:spcPct val="110000"/>
              </a:lnSpc>
            </a:pPr>
            <a:r>
              <a:rPr lang="en-US" sz="2000" dirty="0" smtClean="0">
                <a:sym typeface="Symbol" pitchFamily="18" charset="2"/>
              </a:rPr>
              <a:t>Who cares about </a:t>
            </a: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value?  MAX</a:t>
            </a:r>
          </a:p>
          <a:p>
            <a:pPr lvl="1" eaLnBrk="1" hangingPunct="1">
              <a:lnSpc>
                <a:spcPct val="110000"/>
              </a:lnSpc>
            </a:pPr>
            <a:r>
              <a:rPr lang="en-US" sz="2000" dirty="0" smtClean="0">
                <a:sym typeface="Symbol" pitchFamily="18" charset="2"/>
              </a:rPr>
              <a:t>Let </a:t>
            </a:r>
            <a:r>
              <a:rPr lang="en-US" sz="2000" i="1" dirty="0" smtClean="0">
                <a:sym typeface="Symbol" pitchFamily="18" charset="2"/>
              </a:rPr>
              <a:t>a</a:t>
            </a:r>
            <a:r>
              <a:rPr lang="en-US" sz="2000" dirty="0" smtClean="0"/>
              <a:t> be the best value that MAX can get at any choice point along the current path from the root</a:t>
            </a:r>
          </a:p>
          <a:p>
            <a:pPr lvl="1" eaLnBrk="1" hangingPunct="1">
              <a:lnSpc>
                <a:spcPct val="110000"/>
              </a:lnSpc>
            </a:pPr>
            <a:r>
              <a:rPr lang="en-US" sz="2000" dirty="0" smtClean="0"/>
              <a:t>If </a:t>
            </a:r>
            <a:r>
              <a:rPr lang="en-US" sz="2000" i="1" dirty="0" smtClean="0"/>
              <a:t>n</a:t>
            </a:r>
            <a:r>
              <a:rPr lang="en-US" sz="2000" dirty="0" smtClean="0"/>
              <a:t> becomes worse than </a:t>
            </a:r>
            <a:r>
              <a:rPr lang="en-US" sz="2000" i="1" dirty="0" smtClean="0">
                <a:sym typeface="Symbol" pitchFamily="18" charset="2"/>
              </a:rPr>
              <a:t>a</a:t>
            </a:r>
            <a:r>
              <a:rPr lang="en-US" sz="2000" dirty="0" smtClean="0"/>
              <a:t>, MAX will avoid it, so we can stop considering </a:t>
            </a:r>
            <a:r>
              <a:rPr lang="en-US" sz="2000" i="1" dirty="0" err="1" smtClean="0"/>
              <a:t>n</a:t>
            </a:r>
            <a:r>
              <a:rPr lang="en-US" sz="2000" dirty="0" err="1" smtClean="0"/>
              <a:t>’s</a:t>
            </a:r>
            <a:r>
              <a:rPr lang="en-US" sz="2000" dirty="0" smtClean="0"/>
              <a:t> other children (it’s already bad enough that it won’t be played)</a:t>
            </a:r>
          </a:p>
          <a:p>
            <a:pPr lvl="1" eaLnBrk="1" hangingPunct="1">
              <a:lnSpc>
                <a:spcPct val="110000"/>
              </a:lnSpc>
            </a:pPr>
            <a:endParaRPr lang="en-US" sz="2000" dirty="0" smtClean="0"/>
          </a:p>
          <a:p>
            <a:pPr>
              <a:lnSpc>
                <a:spcPct val="110000"/>
              </a:lnSpc>
            </a:pPr>
            <a:r>
              <a:rPr lang="en-US" sz="2400" dirty="0" smtClean="0"/>
              <a:t>MAX version is symmetric</a:t>
            </a:r>
            <a:endParaRPr lang="en-US" sz="2000" dirty="0" smtClean="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Mystery </a:t>
            </a:r>
            <a:r>
              <a:rPr lang="en-US" dirty="0" err="1" smtClean="0"/>
              <a:t>Pacman</a:t>
            </a:r>
            <a:endParaRPr lang="en-US" dirty="0"/>
          </a:p>
        </p:txBody>
      </p:sp>
      <p:pic>
        <p:nvPicPr>
          <p:cNvPr id="5" name="Mystery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992813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r>
              <a:rPr lang="en-US" sz="2400" kern="0" dirty="0" smtClean="0">
                <a:solidFill>
                  <a:srgbClr val="C00000"/>
                </a:solidFill>
                <a:latin typeface="Calibri" pitchFamily="34" charset="0"/>
              </a:rPr>
              <a:t> , </a:t>
            </a:r>
            <a:r>
              <a:rPr lang="el-GR" sz="2400" kern="0" dirty="0" smtClean="0">
                <a:solidFill>
                  <a:srgbClr val="C00000"/>
                </a:solidFill>
                <a:latin typeface="Calibri" pitchFamily="34" charset="0"/>
              </a:rPr>
              <a:t>α</a:t>
            </a:r>
            <a:r>
              <a:rPr lang="en-US" sz="2400" kern="0" dirty="0" smtClean="0">
                <a:solidFill>
                  <a:srgbClr val="C00000"/>
                </a:solidFill>
                <a:latin typeface="Calibri" pitchFamily="34" charset="0"/>
              </a:rPr>
              <a:t>, </a:t>
            </a:r>
            <a:r>
              <a:rPr lang="el-GR" sz="2400" kern="0" dirty="0" smtClean="0">
                <a:solidFill>
                  <a:srgbClr val="C00000"/>
                </a:solidFill>
                <a:latin typeface="Calibri" pitchFamily="34" charset="0"/>
              </a:rPr>
              <a:t>β</a:t>
            </a: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lang="en-US" sz="2400" kern="0" dirty="0" smtClean="0">
                <a:latin typeface="Times New Roman" pitchFamily="18" charset="0"/>
                <a:cs typeface="Times New Roman" pitchFamily="18" charset="0"/>
              </a:rPr>
              <a:t>+</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smtClean="0">
                <a:latin typeface="Calibri" pitchFamily="34" charset="0"/>
              </a:rPr>
              <a:t>v = min(v, </a:t>
            </a:r>
            <a:r>
              <a:rPr kumimoji="0" lang="en-US" sz="2400" b="0" i="0" u="none" strike="noStrike" kern="0" cap="none" spc="0" normalizeH="0" baseline="0" noProof="0" dirty="0" smtClean="0">
                <a:ln>
                  <a:noFill/>
                </a:ln>
                <a:solidFill>
                  <a:srgbClr val="7030A0"/>
                </a:solidFill>
                <a:effectLst/>
                <a:uLnTx/>
                <a:uFillTx/>
                <a:latin typeface="Calibri" pitchFamily="34" charset="0"/>
              </a:rPr>
              <a:t>value(successor</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α</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β</a:t>
            </a:r>
            <a:r>
              <a:rPr kumimoji="0" lang="en-US" sz="2400" b="0" i="0" u="none" strike="noStrike" kern="0" cap="none" spc="0" normalizeH="0" baseline="0" noProof="0" dirty="0" smtClean="0">
                <a:ln>
                  <a:noFill/>
                </a:ln>
                <a:solidFill>
                  <a:srgbClr val="7030A0"/>
                </a:solidFill>
                <a:effectLst/>
                <a:uLnTx/>
                <a:uFillTx/>
                <a:latin typeface="Calibri" pitchFamily="34" charset="0"/>
              </a:rPr>
              <a:t>)</a:t>
            </a:r>
            <a:r>
              <a:rPr kumimoji="0" lang="en-US" sz="2400" b="0" i="0" u="none" strike="noStrike" kern="0" cap="none" spc="0" normalizeH="0" baseline="0" noProof="0" dirty="0" smtClean="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smtClean="0">
                <a:latin typeface="Calibri" pitchFamily="34" charset="0"/>
              </a:rPr>
              <a:t>if v ≤ </a:t>
            </a:r>
            <a:r>
              <a:rPr lang="el-GR" sz="2400" kern="0" dirty="0" smtClean="0">
                <a:latin typeface="Calibri" pitchFamily="34" charset="0"/>
              </a:rPr>
              <a:t>α</a:t>
            </a:r>
            <a:r>
              <a:rPr lang="en-US" sz="2400" kern="0" dirty="0" smtClean="0">
                <a:latin typeface="Calibri" pitchFamily="34" charset="0"/>
              </a:rPr>
              <a:t> return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smtClean="0">
                <a:latin typeface="Calibri" pitchFamily="34" charset="0"/>
              </a:rPr>
              <a:t>β </a:t>
            </a:r>
            <a:r>
              <a:rPr lang="en-US" sz="2400" kern="0" dirty="0" smtClean="0">
                <a:latin typeface="Calibri" pitchFamily="34" charset="0"/>
              </a:rPr>
              <a:t>= min(</a:t>
            </a:r>
            <a:r>
              <a:rPr lang="el-GR" sz="2400" kern="0" dirty="0" smtClean="0">
                <a:latin typeface="Calibri" pitchFamily="34" charset="0"/>
              </a:rPr>
              <a:t>β</a:t>
            </a:r>
            <a:r>
              <a:rPr lang="en-US" sz="2400" kern="0" dirty="0" smtClean="0">
                <a:latin typeface="Calibri" pitchFamily="34" charset="0"/>
              </a:rPr>
              <a:t>,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smtClean="0">
                <a:ln>
                  <a:noFill/>
                </a:ln>
                <a:solidFill>
                  <a:srgbClr val="0066CC"/>
                </a:solidFill>
                <a:effectLst/>
                <a:uLnTx/>
                <a:uFillTx/>
                <a:latin typeface="Calibri" pitchFamily="34" charset="0"/>
                <a:ea typeface="+mn-ea"/>
                <a:cs typeface="+mn-cs"/>
              </a:rPr>
              <a:t>def max-value(state, </a:t>
            </a:r>
            <a:r>
              <a:rPr lang="el-GR" sz="2400" kern="0" dirty="0" smtClean="0">
                <a:solidFill>
                  <a:srgbClr val="0066CC"/>
                </a:solidFill>
                <a:latin typeface="Calibri" pitchFamily="34" charset="0"/>
              </a:rPr>
              <a:t>α</a:t>
            </a:r>
            <a:r>
              <a:rPr lang="en-US" sz="2400" kern="0" dirty="0" smtClean="0">
                <a:solidFill>
                  <a:srgbClr val="0066CC"/>
                </a:solidFill>
                <a:latin typeface="Calibri" pitchFamily="34" charset="0"/>
              </a:rPr>
              <a:t>, </a:t>
            </a:r>
            <a:r>
              <a:rPr lang="el-GR" sz="2400" kern="0" dirty="0" smtClean="0">
                <a:solidFill>
                  <a:srgbClr val="0066CC"/>
                </a:solidFill>
                <a:latin typeface="Calibri" pitchFamily="34" charset="0"/>
              </a:rPr>
              <a:t>β</a:t>
            </a:r>
            <a:r>
              <a:rPr kumimoji="0" lang="en-US" sz="2400" b="0" i="0" u="none" strike="noStrike" kern="0" cap="none" spc="0" normalizeH="0" baseline="0" noProof="0" dirty="0" smtClean="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smtClean="0">
                <a:ln>
                  <a:noFill/>
                </a:ln>
                <a:solidFill>
                  <a:schemeClr val="tx1"/>
                </a:solidFill>
                <a:effectLst/>
                <a:uLnTx/>
                <a:uFillTx/>
                <a:latin typeface="Calibri" pitchFamily="34" charset="0"/>
              </a:rPr>
              <a:t>v = </a:t>
            </a:r>
            <a:r>
              <a:rPr lang="en-US" sz="2400" kern="0" noProof="0" dirty="0" smtClean="0">
                <a:latin typeface="Calibri" pitchFamily="34" charset="0"/>
              </a:rPr>
              <a:t>max(v, </a:t>
            </a:r>
            <a:r>
              <a:rPr kumimoji="0" lang="en-US" sz="2400" b="0" i="0" u="none" strike="noStrike" kern="0" cap="none" spc="0" normalizeH="0" baseline="0" noProof="0" dirty="0" smtClean="0">
                <a:ln>
                  <a:noFill/>
                </a:ln>
                <a:solidFill>
                  <a:srgbClr val="7030A0"/>
                </a:solidFill>
                <a:effectLst/>
                <a:uLnTx/>
                <a:uFillTx/>
                <a:latin typeface="Calibri" pitchFamily="34" charset="0"/>
              </a:rPr>
              <a:t>value(successor</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α</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β</a:t>
            </a:r>
            <a:r>
              <a:rPr kumimoji="0" lang="en-US" sz="2400" b="0" i="0" u="none" strike="noStrike" kern="0" cap="none" spc="0" normalizeH="0" baseline="0" noProof="0" dirty="0" smtClean="0">
                <a:ln>
                  <a:noFill/>
                </a:ln>
                <a:solidFill>
                  <a:srgbClr val="7030A0"/>
                </a:solidFill>
                <a:effectLst/>
                <a:uLnTx/>
                <a:uFillTx/>
                <a:latin typeface="Calibri" pitchFamily="34" charset="0"/>
              </a:rPr>
              <a:t>)</a:t>
            </a:r>
            <a:r>
              <a:rPr lang="en-US" sz="2400" kern="0" dirty="0" smtClean="0">
                <a:latin typeface="Calibri" pitchFamily="34" charset="0"/>
              </a:rPr>
              <a:t>)</a:t>
            </a:r>
            <a:endParaRPr kumimoji="0" lang="en-US" sz="2400" b="0" i="0" u="none" strike="noStrike" kern="0" cap="none" spc="0" normalizeH="0" baseline="0" noProof="0" dirty="0" smtClean="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smtClean="0">
                <a:latin typeface="Calibri" pitchFamily="34" charset="0"/>
              </a:rPr>
              <a:t>if</a:t>
            </a:r>
            <a:r>
              <a:rPr lang="en-US" sz="2400" kern="0" dirty="0" smtClean="0">
                <a:latin typeface="Calibri" pitchFamily="34" charset="0"/>
              </a:rPr>
              <a:t> v ≥ </a:t>
            </a:r>
            <a:r>
              <a:rPr lang="el-GR" sz="2400" kern="0" dirty="0" smtClean="0">
                <a:latin typeface="Calibri" pitchFamily="34" charset="0"/>
              </a:rPr>
              <a:t>β</a:t>
            </a:r>
            <a:r>
              <a:rPr lang="en-US" sz="2400" kern="0" dirty="0" smtClean="0">
                <a:latin typeface="Calibri" pitchFamily="34" charset="0"/>
              </a:rPr>
              <a:t> return v</a:t>
            </a:r>
          </a:p>
          <a:p>
            <a:pPr marL="1142942" lvl="2" indent="-228589">
              <a:lnSpc>
                <a:spcPct val="80000"/>
              </a:lnSpc>
              <a:spcBef>
                <a:spcPct val="20000"/>
              </a:spcBef>
              <a:buClr>
                <a:schemeClr val="accent2"/>
              </a:buClr>
            </a:pPr>
            <a:r>
              <a:rPr lang="el-GR" sz="2400" kern="0" dirty="0" smtClean="0">
                <a:latin typeface="Calibri" pitchFamily="34" charset="0"/>
              </a:rPr>
              <a:t>α</a:t>
            </a:r>
            <a:r>
              <a:rPr lang="en-US" sz="2400" kern="0" dirty="0" smtClean="0">
                <a:latin typeface="Calibri" pitchFamily="34" charset="0"/>
              </a:rPr>
              <a:t> = max(</a:t>
            </a:r>
            <a:r>
              <a:rPr lang="el-GR" sz="2400" kern="0" dirty="0" smtClean="0">
                <a:latin typeface="Calibri" pitchFamily="34" charset="0"/>
              </a:rPr>
              <a:t>α</a:t>
            </a:r>
            <a:r>
              <a:rPr lang="en-US" sz="2400" kern="0" dirty="0" smtClean="0">
                <a:latin typeface="Calibri" pitchFamily="34" charset="0"/>
              </a:rPr>
              <a:t>,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smtClean="0">
                <a:solidFill>
                  <a:srgbClr val="0066CC"/>
                </a:solidFill>
              </a:rPr>
              <a:t>α</a:t>
            </a:r>
            <a:r>
              <a:rPr lang="en-US" sz="2400" dirty="0" smtClean="0">
                <a:solidFill>
                  <a:srgbClr val="0066CC"/>
                </a:solidFill>
              </a:rPr>
              <a:t>: </a:t>
            </a:r>
            <a:r>
              <a:rPr lang="en-US" sz="2400" dirty="0" smtClean="0">
                <a:solidFill>
                  <a:srgbClr val="0070C0"/>
                </a:solidFill>
              </a:rPr>
              <a:t>MAX’s best option on path to root</a:t>
            </a:r>
          </a:p>
          <a:p>
            <a:pPr lvl="1" algn="ctr">
              <a:lnSpc>
                <a:spcPct val="80000"/>
              </a:lnSpc>
              <a:buNone/>
            </a:pPr>
            <a:r>
              <a:rPr lang="el-GR" sz="2400" dirty="0" smtClean="0">
                <a:solidFill>
                  <a:srgbClr val="C00000"/>
                </a:solidFill>
              </a:rPr>
              <a:t>β</a:t>
            </a:r>
            <a:r>
              <a:rPr lang="en-US" sz="2400" dirty="0" smtClean="0">
                <a:solidFill>
                  <a:srgbClr val="C00000"/>
                </a:solidFill>
              </a:rPr>
              <a:t>:</a:t>
            </a:r>
            <a:r>
              <a:rPr lang="el-GR" sz="2400" dirty="0" smtClean="0">
                <a:solidFill>
                  <a:srgbClr val="C00000"/>
                </a:solidFill>
              </a:rPr>
              <a:t> </a:t>
            </a:r>
            <a:r>
              <a:rPr lang="en-US" sz="2400" dirty="0" smtClean="0">
                <a:solidFill>
                  <a:srgbClr val="C00000"/>
                </a:solidFill>
              </a:rPr>
              <a:t>MIN’s best option on path to root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smtClean="0"/>
              <a:t>This pruning has </a:t>
            </a:r>
            <a:r>
              <a:rPr lang="en-US" sz="2400" dirty="0" smtClean="0">
                <a:solidFill>
                  <a:srgbClr val="CC0000"/>
                </a:solidFill>
              </a:rPr>
              <a:t>no effect</a:t>
            </a:r>
            <a:r>
              <a:rPr lang="en-US" sz="2400" dirty="0" smtClean="0"/>
              <a:t> on </a:t>
            </a:r>
            <a:r>
              <a:rPr lang="en-US" sz="2400" dirty="0" err="1" smtClean="0"/>
              <a:t>minimax</a:t>
            </a:r>
            <a:r>
              <a:rPr lang="en-US" sz="2400" dirty="0" smtClean="0"/>
              <a:t> value computed for the root!</a:t>
            </a:r>
          </a:p>
          <a:p>
            <a:pPr lvl="1" eaLnBrk="1" hangingPunct="1">
              <a:lnSpc>
                <a:spcPct val="90000"/>
              </a:lnSpc>
            </a:pPr>
            <a:endParaRPr lang="en-US" sz="2000" dirty="0" smtClean="0"/>
          </a:p>
          <a:p>
            <a:pPr eaLnBrk="1" hangingPunct="1">
              <a:lnSpc>
                <a:spcPct val="90000"/>
              </a:lnSpc>
            </a:pPr>
            <a:r>
              <a:rPr lang="en-US" sz="2400" dirty="0" smtClean="0"/>
              <a:t>Values of intermediate nodes might be wrong</a:t>
            </a:r>
          </a:p>
          <a:p>
            <a:pPr lvl="1" eaLnBrk="1" hangingPunct="1">
              <a:lnSpc>
                <a:spcPct val="90000"/>
              </a:lnSpc>
            </a:pPr>
            <a:r>
              <a:rPr lang="en-US" sz="2000" dirty="0" smtClean="0"/>
              <a:t>Important: children of the root may have the wrong value</a:t>
            </a:r>
          </a:p>
          <a:p>
            <a:pPr lvl="1" eaLnBrk="1" hangingPunct="1">
              <a:lnSpc>
                <a:spcPct val="90000"/>
              </a:lnSpc>
            </a:pPr>
            <a:r>
              <a:rPr lang="en-US" sz="2000" dirty="0" smtClean="0"/>
              <a:t>So the most naïve version won’t let you do action selection</a:t>
            </a:r>
          </a:p>
          <a:p>
            <a:pPr lvl="1" eaLnBrk="1" hangingPunct="1">
              <a:lnSpc>
                <a:spcPct val="90000"/>
              </a:lnSpc>
            </a:pPr>
            <a:endParaRPr lang="en-US" sz="2000" dirty="0" smtClean="0"/>
          </a:p>
          <a:p>
            <a:pPr eaLnBrk="1" hangingPunct="1">
              <a:lnSpc>
                <a:spcPct val="90000"/>
              </a:lnSpc>
            </a:pPr>
            <a:r>
              <a:rPr lang="en-US" sz="2400" dirty="0" smtClean="0"/>
              <a:t>Good child ordering improves effectiveness of pruning</a:t>
            </a:r>
          </a:p>
          <a:p>
            <a:pPr lvl="1" eaLnBrk="1" hangingPunct="1">
              <a:lnSpc>
                <a:spcPct val="90000"/>
              </a:lnSpc>
            </a:pPr>
            <a:endParaRPr lang="en-US" sz="2000" dirty="0" smtClean="0"/>
          </a:p>
          <a:p>
            <a:pPr eaLnBrk="1" hangingPunct="1">
              <a:lnSpc>
                <a:spcPct val="90000"/>
              </a:lnSpc>
            </a:pPr>
            <a:r>
              <a:rPr lang="en-US" sz="2400" dirty="0" smtClean="0"/>
              <a:t>With “perfect ordering”:</a:t>
            </a:r>
          </a:p>
          <a:p>
            <a:pPr lvl="1" eaLnBrk="1" hangingPunct="1">
              <a:lnSpc>
                <a:spcPct val="90000"/>
              </a:lnSpc>
            </a:pPr>
            <a:r>
              <a:rPr lang="en-US" sz="2000" dirty="0" smtClean="0"/>
              <a:t>Time complexity drops to O(</a:t>
            </a:r>
            <a:r>
              <a:rPr lang="en-US" sz="2000" dirty="0" err="1" smtClean="0"/>
              <a:t>b</a:t>
            </a:r>
            <a:r>
              <a:rPr lang="en-US" sz="2000" baseline="30000" dirty="0" err="1" smtClean="0"/>
              <a:t>m</a:t>
            </a:r>
            <a:r>
              <a:rPr lang="en-US" sz="2000" baseline="30000" dirty="0" smtClean="0"/>
              <a:t>/2</a:t>
            </a:r>
            <a:r>
              <a:rPr lang="en-US" sz="2000" dirty="0" smtClean="0"/>
              <a:t>)</a:t>
            </a:r>
          </a:p>
          <a:p>
            <a:pPr lvl="1" eaLnBrk="1" hangingPunct="1">
              <a:lnSpc>
                <a:spcPct val="90000"/>
              </a:lnSpc>
            </a:pPr>
            <a:r>
              <a:rPr lang="en-US" sz="2000" dirty="0" smtClean="0"/>
              <a:t>Doubles solvable depth!</a:t>
            </a:r>
          </a:p>
          <a:p>
            <a:pPr lvl="1" eaLnBrk="1" hangingPunct="1">
              <a:lnSpc>
                <a:spcPct val="90000"/>
              </a:lnSpc>
            </a:pPr>
            <a:r>
              <a:rPr lang="en-US" sz="2000" dirty="0" smtClean="0"/>
              <a:t>Full search of, e.g. chess, is still hopeless…</a:t>
            </a:r>
          </a:p>
          <a:p>
            <a:pPr lvl="1" eaLnBrk="1" hangingPunct="1">
              <a:lnSpc>
                <a:spcPct val="90000"/>
              </a:lnSpc>
            </a:pPr>
            <a:endParaRPr lang="en-US" sz="2000" dirty="0" smtClean="0"/>
          </a:p>
          <a:p>
            <a:pPr eaLnBrk="1" hangingPunct="1">
              <a:lnSpc>
                <a:spcPct val="90000"/>
              </a:lnSpc>
            </a:pPr>
            <a:r>
              <a:rPr lang="en-US" sz="2400" dirty="0" smtClean="0"/>
              <a:t>This is a simple example of </a:t>
            </a:r>
            <a:r>
              <a:rPr lang="en-US" sz="2400" dirty="0" err="1" smtClean="0">
                <a:solidFill>
                  <a:srgbClr val="CC0000"/>
                </a:solidFill>
              </a:rPr>
              <a:t>metareasoning</a:t>
            </a:r>
            <a:r>
              <a:rPr lang="en-US" sz="2400" dirty="0" smtClean="0">
                <a:solidFill>
                  <a:srgbClr val="CC0000"/>
                </a:solidFill>
              </a:rPr>
              <a:t> </a:t>
            </a:r>
            <a:r>
              <a:rPr lang="en-US" sz="2400" dirty="0" smtClean="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smtClean="0"/>
              <a:t>10</a:t>
            </a:r>
            <a:endParaRPr lang="en-US" dirty="0"/>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smtClean="0"/>
              <a:t>0</a:t>
            </a:r>
            <a:endParaRPr lang="en-US" dirty="0"/>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t>Next Time: Uncertainty!</a:t>
            </a:r>
          </a:p>
        </p:txBody>
      </p:sp>
      <p:sp>
        <p:nvSpPr>
          <p:cNvPr id="29699" name="Content Placeholder 2"/>
          <p:cNvSpPr>
            <a:spLocks noGrp="1"/>
          </p:cNvSpPr>
          <p:nvPr>
            <p:ph idx="1"/>
          </p:nvPr>
        </p:nvSpPr>
        <p:spPr/>
        <p:txBody>
          <a:bodyPr/>
          <a:lstStyle/>
          <a:p>
            <a:endParaRPr lang="en-US"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618" name="Freeform 2"/>
          <p:cNvSpPr>
            <a:spLocks/>
          </p:cNvSpPr>
          <p:nvPr/>
        </p:nvSpPr>
        <p:spPr bwMode="auto">
          <a:xfrm>
            <a:off x="9555162" y="1631950"/>
            <a:ext cx="965200" cy="82867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19" name="Freeform 3"/>
          <p:cNvSpPr>
            <a:spLocks/>
          </p:cNvSpPr>
          <p:nvPr/>
        </p:nvSpPr>
        <p:spPr bwMode="auto">
          <a:xfrm>
            <a:off x="9170987" y="1631950"/>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20" name="Freeform 4"/>
          <p:cNvSpPr>
            <a:spLocks/>
          </p:cNvSpPr>
          <p:nvPr/>
        </p:nvSpPr>
        <p:spPr bwMode="auto">
          <a:xfrm>
            <a:off x="9375775" y="1638300"/>
            <a:ext cx="1323975"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8437" name="Rectangle 5"/>
          <p:cNvSpPr>
            <a:spLocks noGrp="1" noChangeArrowheads="1"/>
          </p:cNvSpPr>
          <p:nvPr>
            <p:ph type="title"/>
          </p:nvPr>
        </p:nvSpPr>
        <p:spPr>
          <a:xfrm>
            <a:off x="0" y="0"/>
            <a:ext cx="12192000" cy="1066800"/>
          </a:xfrm>
        </p:spPr>
        <p:txBody>
          <a:bodyPr/>
          <a:lstStyle/>
          <a:p>
            <a:pPr eaLnBrk="1" hangingPunct="1"/>
            <a:r>
              <a:rPr lang="en-US" dirty="0" smtClean="0"/>
              <a:t>Iterative Deepening</a:t>
            </a:r>
          </a:p>
        </p:txBody>
      </p:sp>
      <p:sp>
        <p:nvSpPr>
          <p:cNvPr id="18438" name="Rectangle 6"/>
          <p:cNvSpPr>
            <a:spLocks noGrp="1" noChangeArrowheads="1"/>
          </p:cNvSpPr>
          <p:nvPr>
            <p:ph idx="1"/>
          </p:nvPr>
        </p:nvSpPr>
        <p:spPr>
          <a:xfrm>
            <a:off x="611188" y="1409700"/>
            <a:ext cx="8532812" cy="5041900"/>
          </a:xfrm>
        </p:spPr>
        <p:txBody>
          <a:bodyPr/>
          <a:lstStyle/>
          <a:p>
            <a:pPr marL="349250" indent="-349250" defTabSz="228600" eaLnBrk="1" hangingPunct="1">
              <a:buFont typeface="Wingdings" pitchFamily="2" charset="2"/>
              <a:buNone/>
            </a:pPr>
            <a:r>
              <a:rPr lang="en-US" sz="1800" dirty="0" smtClean="0"/>
              <a:t>Iterative deepening uses DFS as a subroutine:</a:t>
            </a:r>
          </a:p>
          <a:p>
            <a:pPr marL="349250" indent="-349250" defTabSz="228600" eaLnBrk="1" hangingPunct="1">
              <a:buFont typeface="Wingdings" pitchFamily="2" charset="2"/>
              <a:buNone/>
            </a:pPr>
            <a:endParaRPr lang="en-US" sz="900" dirty="0" smtClean="0"/>
          </a:p>
          <a:p>
            <a:pPr marL="349250" indent="-349250" defTabSz="228600" eaLnBrk="1" hangingPunct="1">
              <a:buFontTx/>
              <a:buAutoNum type="arabicPeriod"/>
            </a:pPr>
            <a:r>
              <a:rPr lang="en-US" sz="1800" dirty="0" smtClean="0"/>
              <a:t>Do a DFS which only searches for paths of length 1 or less.  (DFS 	gives up on any path of length 2)</a:t>
            </a:r>
          </a:p>
          <a:p>
            <a:pPr marL="349250" indent="-349250" defTabSz="228600" eaLnBrk="1" hangingPunct="1">
              <a:buFontTx/>
              <a:buAutoNum type="arabicPeriod"/>
            </a:pPr>
            <a:r>
              <a:rPr lang="en-US" sz="1800" dirty="0" smtClean="0"/>
              <a:t>If “1” failed, do a DFS which only searches paths of length 2 or less.</a:t>
            </a:r>
          </a:p>
          <a:p>
            <a:pPr marL="349250" indent="-349250" defTabSz="228600" eaLnBrk="1" hangingPunct="1">
              <a:buFontTx/>
              <a:buAutoNum type="arabicPeriod"/>
            </a:pPr>
            <a:r>
              <a:rPr lang="en-US" sz="1800" dirty="0" smtClean="0"/>
              <a:t>If “2” failed, do a DFS which only searches paths of length 3 or less.</a:t>
            </a:r>
          </a:p>
          <a:p>
            <a:pPr marL="349250" indent="-349250" defTabSz="228600" eaLnBrk="1" hangingPunct="1">
              <a:buFont typeface="Wingdings" pitchFamily="2" charset="2"/>
              <a:buNone/>
            </a:pPr>
            <a:r>
              <a:rPr lang="en-US" sz="1800" dirty="0" smtClean="0"/>
              <a:t>				….and so on.</a:t>
            </a:r>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r>
              <a:rPr lang="en-US" sz="1800" dirty="0" smtClean="0"/>
              <a:t>Why do we want to do this for multiplayer games?</a:t>
            </a:r>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r>
              <a:rPr lang="en-US" sz="1800" dirty="0" smtClean="0"/>
              <a:t>Note: wrongness of </a:t>
            </a:r>
            <a:r>
              <a:rPr lang="en-US" sz="1800" dirty="0" err="1" smtClean="0"/>
              <a:t>eval</a:t>
            </a:r>
            <a:r>
              <a:rPr lang="en-US" sz="1800" dirty="0" smtClean="0"/>
              <a:t> functions matters less and less the deeper the search goes!</a:t>
            </a:r>
            <a:endParaRPr lang="en-US" sz="900" dirty="0" smtClean="0"/>
          </a:p>
        </p:txBody>
      </p:sp>
      <p:sp>
        <p:nvSpPr>
          <p:cNvPr id="18439" name="Freeform 55"/>
          <p:cNvSpPr>
            <a:spLocks/>
          </p:cNvSpPr>
          <p:nvPr/>
        </p:nvSpPr>
        <p:spPr bwMode="auto">
          <a:xfrm>
            <a:off x="8578850" y="1612900"/>
            <a:ext cx="2927350"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a:lstStyle/>
          <a:p>
            <a:endParaRPr lang="en-US"/>
          </a:p>
        </p:txBody>
      </p:sp>
      <p:sp>
        <p:nvSpPr>
          <p:cNvPr id="18440" name="Oval 56"/>
          <p:cNvSpPr>
            <a:spLocks noChangeArrowheads="1"/>
          </p:cNvSpPr>
          <p:nvPr/>
        </p:nvSpPr>
        <p:spPr bwMode="auto">
          <a:xfrm>
            <a:off x="9932987" y="154305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1" name="Oval 57"/>
          <p:cNvSpPr>
            <a:spLocks noChangeArrowheads="1"/>
          </p:cNvSpPr>
          <p:nvPr/>
        </p:nvSpPr>
        <p:spPr bwMode="auto">
          <a:xfrm>
            <a:off x="9701212" y="196850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2" name="Oval 58"/>
          <p:cNvSpPr>
            <a:spLocks noChangeArrowheads="1"/>
          </p:cNvSpPr>
          <p:nvPr/>
        </p:nvSpPr>
        <p:spPr bwMode="auto">
          <a:xfrm>
            <a:off x="10177462" y="1958975"/>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3" name="Text Box 59"/>
          <p:cNvSpPr txBox="1">
            <a:spLocks noChangeArrowheads="1"/>
          </p:cNvSpPr>
          <p:nvPr/>
        </p:nvSpPr>
        <p:spPr bwMode="auto">
          <a:xfrm>
            <a:off x="9831387" y="1819275"/>
            <a:ext cx="274638" cy="366713"/>
          </a:xfrm>
          <a:prstGeom prst="rect">
            <a:avLst/>
          </a:prstGeom>
          <a:noFill/>
          <a:ln w="9525">
            <a:noFill/>
            <a:miter lim="800000"/>
            <a:headEnd/>
            <a:tailEnd/>
          </a:ln>
        </p:spPr>
        <p:txBody>
          <a:bodyPr>
            <a:spAutoFit/>
          </a:bodyPr>
          <a:lstStyle/>
          <a:p>
            <a:pPr>
              <a:spcBef>
                <a:spcPct val="50000"/>
              </a:spcBef>
            </a:pPr>
            <a:r>
              <a:rPr lang="en-US"/>
              <a:t>…</a:t>
            </a:r>
          </a:p>
        </p:txBody>
      </p:sp>
      <p:sp>
        <p:nvSpPr>
          <p:cNvPr id="18444" name="Freeform 60"/>
          <p:cNvSpPr>
            <a:spLocks/>
          </p:cNvSpPr>
          <p:nvPr/>
        </p:nvSpPr>
        <p:spPr bwMode="auto">
          <a:xfrm>
            <a:off x="9813925" y="1773238"/>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endParaRPr lang="en-US"/>
          </a:p>
        </p:txBody>
      </p:sp>
      <p:sp>
        <p:nvSpPr>
          <p:cNvPr id="18445" name="Text Box 61"/>
          <p:cNvSpPr txBox="1">
            <a:spLocks noChangeArrowheads="1"/>
          </p:cNvSpPr>
          <p:nvPr/>
        </p:nvSpPr>
        <p:spPr bwMode="auto">
          <a:xfrm>
            <a:off x="10215562" y="1571625"/>
            <a:ext cx="29845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b</a:t>
            </a:r>
          </a:p>
        </p:txBody>
      </p:sp>
      <p:sp>
        <p:nvSpPr>
          <p:cNvPr id="18446" name="Oval 62"/>
          <p:cNvSpPr>
            <a:spLocks noChangeArrowheads="1"/>
          </p:cNvSpPr>
          <p:nvPr/>
        </p:nvSpPr>
        <p:spPr bwMode="auto">
          <a:xfrm>
            <a:off x="10425112" y="3008313"/>
            <a:ext cx="179388" cy="179387"/>
          </a:xfrm>
          <a:prstGeom prst="ellipse">
            <a:avLst/>
          </a:prstGeom>
          <a:solidFill>
            <a:srgbClr val="FF9999"/>
          </a:solidFill>
          <a:ln w="9525">
            <a:solidFill>
              <a:schemeClr val="tx1"/>
            </a:solidFill>
            <a:round/>
            <a:headEnd/>
            <a:tailEnd/>
          </a:ln>
        </p:spPr>
        <p:txBody>
          <a:bodyPr wrap="none" anchor="ctr"/>
          <a:lstStyle/>
          <a:p>
            <a:endParaRPr lang="en-US"/>
          </a:p>
        </p:txBody>
      </p:sp>
      <p:sp>
        <p:nvSpPr>
          <p:cNvPr id="18447" name="Freeform 63"/>
          <p:cNvSpPr>
            <a:spLocks/>
          </p:cNvSpPr>
          <p:nvPr/>
        </p:nvSpPr>
        <p:spPr bwMode="auto">
          <a:xfrm>
            <a:off x="10317162" y="2551113"/>
            <a:ext cx="222250" cy="436562"/>
          </a:xfrm>
          <a:custGeom>
            <a:avLst/>
            <a:gdLst>
              <a:gd name="T0" fmla="*/ 0 w 140"/>
              <a:gd name="T1" fmla="*/ 0 h 275"/>
              <a:gd name="T2" fmla="*/ 2147483647 w 140"/>
              <a:gd name="T3" fmla="*/ 2147483647 h 275"/>
              <a:gd name="T4" fmla="*/ 2147483647 w 140"/>
              <a:gd name="T5" fmla="*/ 2147483647 h 275"/>
              <a:gd name="T6" fmla="*/ 2147483647 w 140"/>
              <a:gd name="T7" fmla="*/ 2147483647 h 275"/>
              <a:gd name="T8" fmla="*/ 2147483647 w 140"/>
              <a:gd name="T9" fmla="*/ 2147483647 h 275"/>
              <a:gd name="T10" fmla="*/ 2147483647 w 140"/>
              <a:gd name="T11" fmla="*/ 2147483647 h 275"/>
              <a:gd name="T12" fmla="*/ 0 60000 65536"/>
              <a:gd name="T13" fmla="*/ 0 60000 65536"/>
              <a:gd name="T14" fmla="*/ 0 60000 65536"/>
              <a:gd name="T15" fmla="*/ 0 60000 65536"/>
              <a:gd name="T16" fmla="*/ 0 60000 65536"/>
              <a:gd name="T17" fmla="*/ 0 60000 65536"/>
              <a:gd name="T18" fmla="*/ 0 w 140"/>
              <a:gd name="T19" fmla="*/ 0 h 275"/>
              <a:gd name="T20" fmla="*/ 140 w 140"/>
              <a:gd name="T21" fmla="*/ 275 h 275"/>
            </a:gdLst>
            <a:ahLst/>
            <a:cxnLst>
              <a:cxn ang="T12">
                <a:pos x="T0" y="T1"/>
              </a:cxn>
              <a:cxn ang="T13">
                <a:pos x="T2" y="T3"/>
              </a:cxn>
              <a:cxn ang="T14">
                <a:pos x="T4" y="T5"/>
              </a:cxn>
              <a:cxn ang="T15">
                <a:pos x="T6" y="T7"/>
              </a:cxn>
              <a:cxn ang="T16">
                <a:pos x="T8" y="T9"/>
              </a:cxn>
              <a:cxn ang="T17">
                <a:pos x="T10" y="T11"/>
              </a:cxn>
            </a:cxnLst>
            <a:rect l="T18" t="T19" r="T20" b="T21"/>
            <a:pathLst>
              <a:path w="140" h="275">
                <a:moveTo>
                  <a:pt x="0" y="0"/>
                </a:moveTo>
                <a:cubicBezTo>
                  <a:pt x="11" y="11"/>
                  <a:pt x="20" y="24"/>
                  <a:pt x="33" y="33"/>
                </a:cubicBezTo>
                <a:cubicBezTo>
                  <a:pt x="59" y="52"/>
                  <a:pt x="92" y="58"/>
                  <a:pt x="119" y="76"/>
                </a:cubicBezTo>
                <a:cubicBezTo>
                  <a:pt x="140" y="106"/>
                  <a:pt x="138" y="138"/>
                  <a:pt x="124" y="172"/>
                </a:cubicBezTo>
                <a:cubicBezTo>
                  <a:pt x="116" y="190"/>
                  <a:pt x="92" y="221"/>
                  <a:pt x="92" y="221"/>
                </a:cubicBezTo>
                <a:cubicBezTo>
                  <a:pt x="98" y="240"/>
                  <a:pt x="114" y="255"/>
                  <a:pt x="114" y="275"/>
                </a:cubicBezTo>
              </a:path>
            </a:pathLst>
          </a:custGeom>
          <a:noFill/>
          <a:ln w="9525">
            <a:solidFill>
              <a:schemeClr val="tx1"/>
            </a:solidFill>
            <a:round/>
            <a:headEnd/>
            <a:tailEnd/>
          </a:ln>
        </p:spPr>
        <p:txBody>
          <a:bodyPr/>
          <a:lstStyle/>
          <a:p>
            <a:endParaRPr lang="en-US"/>
          </a:p>
        </p:txBody>
      </p:sp>
      <p:sp>
        <p:nvSpPr>
          <p:cNvPr id="1135680" name="Freeform 64"/>
          <p:cNvSpPr>
            <a:spLocks/>
          </p:cNvSpPr>
          <p:nvPr/>
        </p:nvSpPr>
        <p:spPr bwMode="auto">
          <a:xfrm>
            <a:off x="9777412" y="1638300"/>
            <a:ext cx="511175"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5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5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5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8" grpId="0" animBg="1"/>
      <p:bldP spid="1135619" grpId="0" animBg="1"/>
      <p:bldP spid="1135620" grpId="0" animBg="1"/>
      <p:bldP spid="11356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a14="http://schemas.microsoft.com/office/drawing/2010/main" xmlns="">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smtClean="0"/>
              <a:t>Adversarial Games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a14="http://schemas.microsoft.com/office/drawing/2010/main" xmlns="">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smtClean="0"/>
              <a:t>Many different kinds of games!</a:t>
            </a:r>
          </a:p>
          <a:p>
            <a:pPr lvl="1" eaLnBrk="1" hangingPunct="1"/>
            <a:endParaRPr lang="en-US" sz="2400" dirty="0" smtClean="0"/>
          </a:p>
          <a:p>
            <a:pPr eaLnBrk="1" hangingPunct="1"/>
            <a:r>
              <a:rPr lang="en-US" sz="2800" dirty="0" smtClean="0"/>
              <a:t>Axes:</a:t>
            </a:r>
          </a:p>
          <a:p>
            <a:pPr lvl="1" eaLnBrk="1" hangingPunct="1"/>
            <a:r>
              <a:rPr lang="en-US" sz="2400" dirty="0" smtClean="0"/>
              <a:t>Deterministic or stochastic?</a:t>
            </a:r>
          </a:p>
          <a:p>
            <a:pPr lvl="1" eaLnBrk="1" hangingPunct="1"/>
            <a:r>
              <a:rPr lang="en-US" sz="2400" dirty="0" smtClean="0"/>
              <a:t>One, two, or more players?</a:t>
            </a:r>
          </a:p>
          <a:p>
            <a:pPr lvl="1" eaLnBrk="1" hangingPunct="1"/>
            <a:r>
              <a:rPr lang="en-US" sz="2400" dirty="0" smtClean="0"/>
              <a:t>Zero sum?</a:t>
            </a:r>
          </a:p>
          <a:p>
            <a:pPr lvl="1" eaLnBrk="1" hangingPunct="1"/>
            <a:r>
              <a:rPr lang="en-US" sz="2400" dirty="0" smtClean="0"/>
              <a:t>Perfect information (can you see the state)?</a:t>
            </a:r>
          </a:p>
          <a:p>
            <a:pPr lvl="1" eaLnBrk="1" hangingPunct="1"/>
            <a:endParaRPr lang="en-US" sz="2400" dirty="0" smtClean="0"/>
          </a:p>
          <a:p>
            <a:pPr eaLnBrk="1" hangingPunct="1"/>
            <a:r>
              <a:rPr lang="en-US" sz="2800" dirty="0" smtClean="0"/>
              <a:t>Want algorithms for calculating a </a:t>
            </a:r>
            <a:r>
              <a:rPr lang="en-US" sz="2800" dirty="0" smtClean="0">
                <a:solidFill>
                  <a:srgbClr val="CC0000"/>
                </a:solidFill>
              </a:rPr>
              <a:t>strategy (policy)</a:t>
            </a:r>
            <a:r>
              <a:rPr lang="en-US" sz="2800" dirty="0" smtClean="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smtClean="0"/>
              <a:t>Types of Games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a14="http://schemas.microsoft.com/office/drawing/2010/main" xmlns="">
                <a:solidFill>
                  <a:srgbClr val="FFFFFF"/>
                </a:solidFill>
              </a14:hiddenFill>
            </a:ext>
          </a:extLst>
        </p:spPr>
      </p:pic>
      <p:sp>
        <p:nvSpPr>
          <p:cNvPr id="10242" name="Title 1"/>
          <p:cNvSpPr>
            <a:spLocks noGrp="1"/>
          </p:cNvSpPr>
          <p:nvPr>
            <p:ph type="title"/>
          </p:nvPr>
        </p:nvSpPr>
        <p:spPr/>
        <p:txBody>
          <a:bodyPr/>
          <a:lstStyle/>
          <a:p>
            <a:r>
              <a:rPr lang="en-US" smtClean="0"/>
              <a:t>Deterministic Games</a:t>
            </a:r>
          </a:p>
        </p:txBody>
      </p:sp>
      <p:sp>
        <p:nvSpPr>
          <p:cNvPr id="10243" name="Content Placeholder 2"/>
          <p:cNvSpPr>
            <a:spLocks noGrp="1"/>
          </p:cNvSpPr>
          <p:nvPr>
            <p:ph idx="1"/>
          </p:nvPr>
        </p:nvSpPr>
        <p:spPr/>
        <p:txBody>
          <a:bodyPr/>
          <a:lstStyle/>
          <a:p>
            <a:r>
              <a:rPr lang="en-US" sz="2800" dirty="0" smtClean="0"/>
              <a:t>Many possible formalizations, one is:</a:t>
            </a:r>
          </a:p>
          <a:p>
            <a:pPr lvl="1"/>
            <a:r>
              <a:rPr lang="en-US" sz="2400" dirty="0" smtClean="0"/>
              <a:t>States: S (start at s</a:t>
            </a:r>
            <a:r>
              <a:rPr lang="en-US" sz="2400" baseline="-25000" dirty="0" smtClean="0"/>
              <a:t>0</a:t>
            </a:r>
            <a:r>
              <a:rPr lang="en-US" sz="2400" dirty="0" smtClean="0"/>
              <a:t>)</a:t>
            </a:r>
          </a:p>
          <a:p>
            <a:pPr lvl="1"/>
            <a:r>
              <a:rPr lang="en-US" sz="2400" dirty="0" smtClean="0"/>
              <a:t>Players: P={1...N} (usually take turns)</a:t>
            </a:r>
          </a:p>
          <a:p>
            <a:pPr lvl="1"/>
            <a:r>
              <a:rPr lang="en-US" sz="2400" dirty="0" smtClean="0"/>
              <a:t>Actions: A (may depend on player / state)</a:t>
            </a:r>
          </a:p>
          <a:p>
            <a:pPr lvl="1"/>
            <a:r>
              <a:rPr lang="en-US" sz="2400" dirty="0" smtClean="0"/>
              <a:t>Transition Function: </a:t>
            </a:r>
            <a:r>
              <a:rPr lang="en-US" sz="2400" dirty="0" err="1" smtClean="0"/>
              <a:t>SxA</a:t>
            </a:r>
            <a:r>
              <a:rPr lang="en-US" sz="2400" dirty="0" smtClean="0"/>
              <a:t> </a:t>
            </a:r>
            <a:r>
              <a:rPr lang="en-US" sz="2400" dirty="0" smtClean="0">
                <a:sym typeface="Symbol" pitchFamily="18" charset="2"/>
              </a:rPr>
              <a:t> S</a:t>
            </a:r>
          </a:p>
          <a:p>
            <a:pPr lvl="1"/>
            <a:r>
              <a:rPr lang="en-US" sz="2400" dirty="0" smtClean="0">
                <a:sym typeface="Symbol" pitchFamily="18" charset="2"/>
              </a:rPr>
              <a:t>Terminal Test: S  {</a:t>
            </a:r>
            <a:r>
              <a:rPr lang="en-US" sz="2400" dirty="0" err="1" smtClean="0">
                <a:sym typeface="Symbol" pitchFamily="18" charset="2"/>
              </a:rPr>
              <a:t>t,f</a:t>
            </a:r>
            <a:r>
              <a:rPr lang="en-US" sz="2400" dirty="0" smtClean="0">
                <a:sym typeface="Symbol" pitchFamily="18" charset="2"/>
              </a:rPr>
              <a:t>}</a:t>
            </a:r>
          </a:p>
          <a:p>
            <a:pPr lvl="1"/>
            <a:r>
              <a:rPr lang="en-US" sz="2400" dirty="0" smtClean="0">
                <a:sym typeface="Symbol" pitchFamily="18" charset="2"/>
              </a:rPr>
              <a:t>Terminal Utilities: </a:t>
            </a:r>
            <a:r>
              <a:rPr lang="en-US" sz="2400" dirty="0" err="1" smtClean="0">
                <a:sym typeface="Symbol" pitchFamily="18" charset="2"/>
              </a:rPr>
              <a:t>SxP</a:t>
            </a:r>
            <a:r>
              <a:rPr lang="en-US" sz="2400" dirty="0" smtClean="0">
                <a:sym typeface="Symbol" pitchFamily="18" charset="2"/>
              </a:rPr>
              <a:t>  R</a:t>
            </a:r>
          </a:p>
          <a:p>
            <a:endParaRPr lang="en-US" sz="2800" dirty="0" smtClean="0">
              <a:sym typeface="Symbol" pitchFamily="18" charset="2"/>
            </a:endParaRPr>
          </a:p>
          <a:p>
            <a:r>
              <a:rPr lang="en-US" sz="2800" dirty="0" smtClean="0">
                <a:sym typeface="Symbol" pitchFamily="18" charset="2"/>
              </a:rPr>
              <a:t>Solution for a player is a </a:t>
            </a:r>
            <a:r>
              <a:rPr lang="en-US" sz="2800" dirty="0" smtClean="0">
                <a:solidFill>
                  <a:srgbClr val="C00000"/>
                </a:solidFill>
                <a:sym typeface="Symbol" pitchFamily="18" charset="2"/>
              </a:rPr>
              <a:t>policy</a:t>
            </a:r>
            <a:r>
              <a:rPr lang="en-US" sz="2800" dirty="0" smtClean="0">
                <a:sym typeface="Symbol" pitchFamily="18" charset="2"/>
              </a:rPr>
              <a:t>: S  A</a:t>
            </a:r>
            <a:endParaRPr lang="en-US" sz="2800" dirty="0" smtClean="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a14="http://schemas.microsoft.com/office/drawing/2010/main" xmlns="">
                <a:solidFill>
                  <a:srgbClr val="FFFFFF"/>
                </a:solidFill>
              </a14:hiddenFill>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Zero-Sum Games</a:t>
            </a:r>
            <a:endParaRPr lang="en-US" dirty="0"/>
          </a:p>
        </p:txBody>
      </p:sp>
      <p:sp>
        <p:nvSpPr>
          <p:cNvPr id="8" name="Content Placeholder 7"/>
          <p:cNvSpPr>
            <a:spLocks noGrp="1"/>
          </p:cNvSpPr>
          <p:nvPr>
            <p:ph sz="half" idx="1"/>
          </p:nvPr>
        </p:nvSpPr>
        <p:spPr>
          <a:xfrm>
            <a:off x="457200" y="4191000"/>
            <a:ext cx="5715000" cy="1706564"/>
          </a:xfrm>
        </p:spPr>
        <p:txBody>
          <a:bodyPr/>
          <a:lstStyle/>
          <a:p>
            <a:r>
              <a:rPr lang="en-US" sz="2400" dirty="0" smtClean="0"/>
              <a:t>Zero-Sum Games</a:t>
            </a:r>
          </a:p>
          <a:p>
            <a:pPr lvl="1"/>
            <a:r>
              <a:rPr lang="en-US" sz="2000" dirty="0" smtClean="0"/>
              <a:t>Agents have opposite utilities (values on outcomes)</a:t>
            </a:r>
          </a:p>
          <a:p>
            <a:pPr lvl="1"/>
            <a:r>
              <a:rPr lang="en-US" sz="2000" dirty="0" smtClean="0"/>
              <a:t>Lets us think of a single value that one maximizes and the other minimizes</a:t>
            </a:r>
          </a:p>
          <a:p>
            <a:pPr lvl="1"/>
            <a:r>
              <a:rPr lang="en-US" sz="2000" dirty="0" smtClean="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smtClean="0"/>
              <a:t>General Games</a:t>
            </a:r>
          </a:p>
          <a:p>
            <a:pPr lvl="1"/>
            <a:r>
              <a:rPr lang="en-US" sz="2000" dirty="0" smtClean="0"/>
              <a:t>Agents have independent utilities (values on outcomes)</a:t>
            </a:r>
          </a:p>
          <a:p>
            <a:pPr lvl="1"/>
            <a:r>
              <a:rPr lang="en-US" sz="2000" dirty="0" smtClean="0"/>
              <a:t>Cooperation, indifference, competition, and more are all possible</a:t>
            </a:r>
          </a:p>
          <a:p>
            <a:pPr lvl="1"/>
            <a:r>
              <a:rPr lang="en-US" sz="2000" dirty="0" smtClean="0"/>
              <a:t>More later on non-zero-sum games</a:t>
            </a:r>
            <a:endParaRPr lang="en-US"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32805</TotalTime>
  <Words>1986</Words>
  <Application>Microsoft Macintosh PowerPoint</Application>
  <PresentationFormat>Widescreen</PresentationFormat>
  <Paragraphs>381</Paragraphs>
  <Slides>43</Slides>
  <Notes>24</Notes>
  <HiddenSlides>1</HiddenSlides>
  <MMClips>9</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0" baseType="lpstr">
      <vt:lpstr>Arial</vt:lpstr>
      <vt:lpstr>Calibri</vt:lpstr>
      <vt:lpstr>Symbol</vt:lpstr>
      <vt:lpstr>Times New Roman</vt:lpstr>
      <vt:lpstr>Wingdings</vt:lpstr>
      <vt:lpstr>dan-berkeley-nlp-v1</vt:lpstr>
      <vt:lpstr>Photo Editor Photo</vt:lpstr>
      <vt:lpstr>CSE 511A: Introduction to Artificial Intelligence </vt:lpstr>
      <vt:lpstr>Game Playing State-of-the-Art</vt:lpstr>
      <vt:lpstr>Behavior from Computation</vt:lpstr>
      <vt:lpstr>Video of Demo Mystery Pacman</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Efficiency</vt:lpstr>
      <vt:lpstr>Minimax Properties</vt:lpstr>
      <vt:lpstr>Video of Demo Min vs. Exp (Min)</vt:lpstr>
      <vt:lpstr>Video of Demo Min vs. Exp (Exp)</vt:lpstr>
      <vt:lpstr>Resource Limits</vt:lpstr>
      <vt:lpstr>Resource Limits</vt:lpstr>
      <vt:lpstr>Depth Matters</vt:lpstr>
      <vt:lpstr>Video of Demo Limited Depth (2)</vt:lpstr>
      <vt:lpstr>Video of Demo Limited Depth (10)</vt:lpstr>
      <vt:lpstr>Evaluation Functions</vt:lpstr>
      <vt:lpstr>Evaluation Functions</vt:lpstr>
      <vt:lpstr>Evaluation for Pacman</vt:lpstr>
      <vt:lpstr>Video of Demo Thrashing (d=2)</vt:lpstr>
      <vt:lpstr>Why Pacman Starves</vt:lpstr>
      <vt:lpstr>Video of Demo Thrashing -- Fixed (d=2)</vt:lpstr>
      <vt:lpstr>Video of Demo Smart Ghosts (Coordination)</vt:lpstr>
      <vt:lpstr>Video of Demo Smart Ghosts (Coordination) – Zoomed In</vt:lpstr>
      <vt:lpstr>Game Tree Pruning</vt:lpstr>
      <vt:lpstr>Minimax Example</vt:lpstr>
      <vt:lpstr>Minimax Pruning</vt:lpstr>
      <vt:lpstr>Alpha-Beta Pruning</vt:lpstr>
      <vt:lpstr>Alpha-Beta Implementation</vt:lpstr>
      <vt:lpstr>Alpha-Beta Pruning Properties</vt:lpstr>
      <vt:lpstr>Next Time: Uncertainty!</vt:lpstr>
      <vt:lpstr>Iterative Deepening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Garnett, Roman</cp:lastModifiedBy>
  <cp:revision>2107</cp:revision>
  <cp:lastPrinted>2014-02-06T19:31:47Z</cp:lastPrinted>
  <dcterms:created xsi:type="dcterms:W3CDTF">2004-08-27T04:16:05Z</dcterms:created>
  <dcterms:modified xsi:type="dcterms:W3CDTF">2016-09-20T01:15:44Z</dcterms:modified>
</cp:coreProperties>
</file>